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  <p:embeddedFont>
      <p:font typeface="Montserrat ExtraBold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7.xml"/><Relationship Id="rId22" Type="http://schemas.openxmlformats.org/officeDocument/2006/relationships/font" Target="fonts/MontserratExtraBold-bold.fntdata"/><Relationship Id="rId10" Type="http://schemas.openxmlformats.org/officeDocument/2006/relationships/slide" Target="slides/slide6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MontserratExtraBold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bold.fntdata"/><Relationship Id="rId6" Type="http://schemas.openxmlformats.org/officeDocument/2006/relationships/slide" Target="slides/slide2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c7470de4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c7470de4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f290f153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f290f153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ec3f904a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ec3f904a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fec5fd41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fec5fd41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fec5fd41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fec5fd41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fec5fd41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fec5fd41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fec5fd41d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fec5fd41d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fec5fd41d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fec5fd41d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70b03d84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70b03d84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f290f153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f290f153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fec5fd41d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fec5fd41d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fec5fd41d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fec5fd41d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f290f153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f290f153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095750" y="300850"/>
            <a:ext cx="60993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5454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Олимпиада </a:t>
            </a:r>
            <a:endParaRPr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5454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“Навыки XXI века”</a:t>
            </a:r>
            <a:endParaRPr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47123" t="0"/>
          <a:stretch/>
        </p:blipFill>
        <p:spPr>
          <a:xfrm>
            <a:off x="7748430" y="4552500"/>
            <a:ext cx="1231100" cy="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857625" y="1060200"/>
            <a:ext cx="51219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Пройди тест 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на навыки будущего 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и выиграй </a:t>
            </a:r>
            <a:endParaRPr sz="30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 ExtraBold"/>
                <a:ea typeface="Montserrat ExtraBold"/>
                <a:cs typeface="Montserrat ExtraBold"/>
                <a:sym typeface="Montserrat ExtraBold"/>
              </a:rPr>
              <a:t>Apple MacBook Pro!</a:t>
            </a:r>
            <a:endParaRPr sz="72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32189" l="15261" r="61498" t="27809"/>
          <a:stretch/>
        </p:blipFill>
        <p:spPr>
          <a:xfrm>
            <a:off x="5567325" y="3069075"/>
            <a:ext cx="1702500" cy="1648500"/>
          </a:xfrm>
          <a:prstGeom prst="dodecag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/>
        </p:nvSpPr>
        <p:spPr>
          <a:xfrm>
            <a:off x="301350" y="215475"/>
            <a:ext cx="78561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Montserrat ExtraBold"/>
                <a:ea typeface="Montserrat ExtraBold"/>
                <a:cs typeface="Montserrat ExtraBold"/>
                <a:sym typeface="Montserrat ExtraBold"/>
              </a:rPr>
              <a:t>Как принять участие</a:t>
            </a:r>
            <a:endParaRPr sz="35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212500" y="1390725"/>
            <a:ext cx="50481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➔"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Получи от учителя ссылку-приглашение 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 ExtraBold"/>
              <a:buChar char="➔"/>
            </a:pPr>
            <a:r>
              <a:rPr lang="en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Перейди по ссылке</a:t>
            </a:r>
            <a:endParaRPr sz="24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➔"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Регистрируйся и заполняй все поля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b="21734" l="28336" r="42489" t="22536"/>
          <a:stretch/>
        </p:blipFill>
        <p:spPr>
          <a:xfrm>
            <a:off x="5349332" y="1002275"/>
            <a:ext cx="3750941" cy="40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6489650" y="2344500"/>
            <a:ext cx="1774200" cy="26883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 txBox="1"/>
          <p:nvPr/>
        </p:nvSpPr>
        <p:spPr>
          <a:xfrm>
            <a:off x="132850" y="3699600"/>
            <a:ext cx="63963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Даты проведения:</a:t>
            </a:r>
            <a:endParaRPr sz="18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Регистрация и участие - 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до 22 апреля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Разминочные тесты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с 21 января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Олимпиады - 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с 26 февраля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Сертификаты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426" y="1413350"/>
            <a:ext cx="2371001" cy="32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463875" y="1296100"/>
            <a:ext cx="4897800" cy="10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Каждый участник получает сертификат для портфолио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Комплексная оценка навыков</a:t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3" name="Google Shape;163;p24"/>
          <p:cNvSpPr txBox="1"/>
          <p:nvPr>
            <p:ph idx="1" type="body"/>
          </p:nvPr>
        </p:nvSpPr>
        <p:spPr>
          <a:xfrm>
            <a:off x="1800625" y="826400"/>
            <a:ext cx="2521800" cy="3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аудирование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чтение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грамматика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лексика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вычисления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геометрия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логика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кодирование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 с информацией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логика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алгоритмы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850" y="1170125"/>
            <a:ext cx="4014443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171450" y="1494125"/>
            <a:ext cx="15429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АНГЛИЙСКИЙ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135350" y="2729375"/>
            <a:ext cx="16653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МАТЕМАТИКА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171450" y="4088025"/>
            <a:ext cx="18861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ИНФОРМАТИКА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4"/>
          <p:cNvSpPr/>
          <p:nvPr/>
        </p:nvSpPr>
        <p:spPr>
          <a:xfrm>
            <a:off x="135350" y="1205375"/>
            <a:ext cx="4096800" cy="110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4"/>
          <p:cNvSpPr/>
          <p:nvPr/>
        </p:nvSpPr>
        <p:spPr>
          <a:xfrm>
            <a:off x="135350" y="2497675"/>
            <a:ext cx="4096800" cy="110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/>
          <p:nvPr/>
        </p:nvSpPr>
        <p:spPr>
          <a:xfrm>
            <a:off x="135350" y="3789975"/>
            <a:ext cx="4096800" cy="110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Контакты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3590325" y="1339900"/>
            <a:ext cx="5112000" cy="3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Montserrat"/>
                <a:ea typeface="Montserrat"/>
                <a:cs typeface="Montserrat"/>
                <a:sym typeface="Montserrat"/>
              </a:rPr>
              <a:t>olympiad.skyeng.ru 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olympiad@skyeng.ru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8 (800) 444-07-73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51" y="1124900"/>
            <a:ext cx="2935349" cy="359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758500" cy="9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Новый масштабный проект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909625" y="1530525"/>
            <a:ext cx="4100400" cy="17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“В этот раз мы решили сделать </a:t>
            </a: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гораздо более масштабный проект</a:t>
            </a: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который охватит сразу несколько самых актуальных для будущего навыков и предметов. </a:t>
            </a:r>
            <a:endParaRPr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Наша миссия</a:t>
            </a: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вовлечь детей в то, что пригодится им в будущем, и разжечь интерес к обучению”</a:t>
            </a:r>
            <a:endParaRPr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Александр Ларьяновский, </a:t>
            </a:r>
            <a:endParaRPr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управляющий партнер Skyeng</a:t>
            </a:r>
            <a:endParaRPr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86900" y="1428575"/>
            <a:ext cx="3205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английский язык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и коммуникативные навыки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-531837" y="3606925"/>
            <a:ext cx="3205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математика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и системное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мышление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116175" y="3606925"/>
            <a:ext cx="3205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информатика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и алгоритмическое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мышление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31385" l="29092" r="53335" t="35093"/>
          <a:stretch/>
        </p:blipFill>
        <p:spPr>
          <a:xfrm>
            <a:off x="2116175" y="1985150"/>
            <a:ext cx="546658" cy="58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37673" l="22077" r="52946" t="30424"/>
          <a:stretch/>
        </p:blipFill>
        <p:spPr>
          <a:xfrm>
            <a:off x="714806" y="3151400"/>
            <a:ext cx="711917" cy="51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b="31870" l="28491" r="44642" t="34236"/>
          <a:stretch/>
        </p:blipFill>
        <p:spPr>
          <a:xfrm>
            <a:off x="3350205" y="3175938"/>
            <a:ext cx="641899" cy="455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>
            <a:stCxn id="69" idx="3"/>
            <a:endCxn id="70" idx="1"/>
          </p:cNvCxnSpPr>
          <p:nvPr/>
        </p:nvCxnSpPr>
        <p:spPr>
          <a:xfrm flipH="1" rot="10800000">
            <a:off x="1426722" y="3403850"/>
            <a:ext cx="1923600" cy="3300"/>
          </a:xfrm>
          <a:prstGeom prst="curvedConnector3">
            <a:avLst>
              <a:gd fmla="val 49997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4"/>
          <p:cNvCxnSpPr>
            <a:stCxn id="69" idx="3"/>
            <a:endCxn id="68" idx="2"/>
          </p:cNvCxnSpPr>
          <p:nvPr/>
        </p:nvCxnSpPr>
        <p:spPr>
          <a:xfrm flipH="1" rot="10800000">
            <a:off x="1426722" y="2571650"/>
            <a:ext cx="962700" cy="835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" name="Google Shape;73;p14"/>
          <p:cNvCxnSpPr>
            <a:stCxn id="68" idx="2"/>
            <a:endCxn id="70" idx="1"/>
          </p:cNvCxnSpPr>
          <p:nvPr/>
        </p:nvCxnSpPr>
        <p:spPr>
          <a:xfrm>
            <a:off x="2389504" y="2571749"/>
            <a:ext cx="960600" cy="831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1667" y="3175950"/>
            <a:ext cx="4372333" cy="19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251525" y="137775"/>
            <a:ext cx="8758500" cy="9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Навыки будущего - soft skills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228900" y="995700"/>
            <a:ext cx="8686200" cy="13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C4C4C"/>
                </a:solidFill>
                <a:latin typeface="Montserrat"/>
                <a:ea typeface="Montserrat"/>
                <a:cs typeface="Montserrat"/>
                <a:sym typeface="Montserrat"/>
              </a:rPr>
              <a:t>Какие навыки понадобятся ребенку, чтобы быть успешным в будущем?</a:t>
            </a:r>
            <a:endParaRPr sz="1100">
              <a:solidFill>
                <a:srgbClr val="4C4C4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C4C4C"/>
                </a:solidFill>
                <a:latin typeface="Montserrat"/>
                <a:ea typeface="Montserrat"/>
                <a:cs typeface="Montserrat"/>
                <a:sym typeface="Montserrat"/>
              </a:rPr>
              <a:t>Что нужно развивать уже сейчас, чтобы в будущем уметь добиваться целей, налаживать связи, управлять временем, креативно мыслить, быть гибким, учиться и развиваться?</a:t>
            </a:r>
            <a:endParaRPr sz="1100">
              <a:solidFill>
                <a:srgbClr val="4C4C4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C4C4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C4C4C"/>
                </a:solidFill>
                <a:latin typeface="Montserrat"/>
                <a:ea typeface="Montserrat"/>
                <a:cs typeface="Montserrat"/>
                <a:sym typeface="Montserrat"/>
              </a:rPr>
              <a:t>В рамках проекта мы выделили 3 востребованных навыка, которые закладываются при изучении английского языка, математики и информатики.</a:t>
            </a:r>
            <a:endParaRPr sz="1100">
              <a:solidFill>
                <a:srgbClr val="4C4C4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28900" y="3049800"/>
            <a:ext cx="2848800" cy="20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Коммуникативные навыки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Умение продуктивно общаться и взаимодействовать в процессе совместной деятельности, умение выходить из спорных и конфликтных ситуаций, а также способность производить на других людей нужное впечатление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3258738" y="3049800"/>
            <a:ext cx="2801100" cy="20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Системное мышление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Умение понимать и интерпретировать взаимосвязи и закономерности окружающего мира, видеть картину целиком, а значит управлять и предвосхищать события.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6240900" y="3049800"/>
            <a:ext cx="2674200" cy="17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ontserrat"/>
                <a:ea typeface="Montserrat"/>
                <a:cs typeface="Montserrat"/>
                <a:sym typeface="Montserrat"/>
              </a:rPr>
              <a:t>Алгоритмическое мышление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Умение представить любой процесс или задачу в виде последовательного алгоритма, выделять связи и зависимости между действиями.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1161450" y="2214675"/>
            <a:ext cx="6636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sz="6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7246200" y="2214675"/>
            <a:ext cx="6636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6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240200" y="2214675"/>
            <a:ext cx="6636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sz="6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311700" y="445025"/>
            <a:ext cx="8758500" cy="9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Основная информация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88475" y="1402513"/>
            <a:ext cx="76857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Участие полностью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бесплатно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Для учеников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2-11 классов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Проходит онлайн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 21 января по 22 апреля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❏"/>
            </a:pP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Сертификаты и </a:t>
            </a: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призы для всех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Char char="❏"/>
            </a:pPr>
            <a:r>
              <a:rPr b="1"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предмета</a:t>
            </a:r>
            <a:r>
              <a:rPr lang="en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на выбор: английский язык, математика и информатика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37809"/>
            <a:ext cx="9144001" cy="1605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301350" y="215475"/>
            <a:ext cx="78561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Montserrat ExtraBold"/>
                <a:ea typeface="Montserrat ExtraBold"/>
                <a:cs typeface="Montserrat ExtraBold"/>
                <a:sym typeface="Montserrat ExtraBold"/>
              </a:rPr>
              <a:t>Что ждет учеников?</a:t>
            </a:r>
            <a:endParaRPr sz="35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260200" y="1044138"/>
            <a:ext cx="3945000" cy="32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Бесплатное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участие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Интерактивные тесты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и олимпиады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Розыгрыш главного приза 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среди всех участников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10112" l="12500" r="13183" t="0"/>
          <a:stretch/>
        </p:blipFill>
        <p:spPr>
          <a:xfrm>
            <a:off x="3510275" y="1693850"/>
            <a:ext cx="5558573" cy="33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23841" l="12269" r="1202" t="19353"/>
          <a:stretch/>
        </p:blipFill>
        <p:spPr>
          <a:xfrm>
            <a:off x="4571725" y="1876926"/>
            <a:ext cx="3552226" cy="131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b="25515" l="29501" r="18512" t="32967"/>
          <a:stretch/>
        </p:blipFill>
        <p:spPr>
          <a:xfrm>
            <a:off x="4432775" y="2896375"/>
            <a:ext cx="3830102" cy="172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/>
        </p:nvSpPr>
        <p:spPr>
          <a:xfrm>
            <a:off x="301350" y="215475"/>
            <a:ext cx="78561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Montserrat ExtraBold"/>
                <a:ea typeface="Montserrat ExtraBold"/>
                <a:cs typeface="Montserrat ExtraBold"/>
                <a:sym typeface="Montserrat ExtraBold"/>
              </a:rPr>
              <a:t>Легкие разминочные тесты</a:t>
            </a:r>
            <a:endParaRPr sz="35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301350" y="660600"/>
            <a:ext cx="7676400" cy="10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49" y="1017700"/>
            <a:ext cx="4025100" cy="2048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950" y="2834224"/>
            <a:ext cx="4188300" cy="2046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18"/>
          <p:cNvSpPr txBox="1"/>
          <p:nvPr/>
        </p:nvSpPr>
        <p:spPr>
          <a:xfrm>
            <a:off x="4937750" y="1247694"/>
            <a:ext cx="39192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Проходи увлекательные тесты на навыки будущего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442350" y="3384425"/>
            <a:ext cx="41883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Делись результатами с друзьями</a:t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000" y="4269949"/>
            <a:ext cx="3383800" cy="54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212950" y="315025"/>
            <a:ext cx="8758500" cy="9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Задания для 5-11 классов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11015" l="60595" r="2057" t="35356"/>
          <a:stretch/>
        </p:blipFill>
        <p:spPr>
          <a:xfrm>
            <a:off x="6029275" y="2627750"/>
            <a:ext cx="3114725" cy="25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4">
            <a:alphaModFix/>
          </a:blip>
          <a:srcRect b="24182" l="56359" r="2597" t="14797"/>
          <a:stretch/>
        </p:blipFill>
        <p:spPr>
          <a:xfrm>
            <a:off x="3833625" y="3189997"/>
            <a:ext cx="2195650" cy="18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5">
            <a:alphaModFix/>
          </a:blip>
          <a:srcRect b="23841" l="12269" r="1202" t="11425"/>
          <a:stretch/>
        </p:blipFill>
        <p:spPr>
          <a:xfrm>
            <a:off x="212950" y="1258825"/>
            <a:ext cx="3552226" cy="14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6">
            <a:alphaModFix/>
          </a:blip>
          <a:srcRect b="25515" l="29501" r="18512" t="32967"/>
          <a:stretch/>
        </p:blipFill>
        <p:spPr>
          <a:xfrm>
            <a:off x="74350" y="2869300"/>
            <a:ext cx="3830102" cy="1720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3992325" y="1383825"/>
            <a:ext cx="4623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легкие интерактивные тесты на навыки будущего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онлайн-олимпиады по английскому, математике и информатике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311700" y="445025"/>
            <a:ext cx="8758500" cy="9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5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Задания для 2-4 классов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18895" l="13471" r="1320" t="10572"/>
          <a:stretch/>
        </p:blipFill>
        <p:spPr>
          <a:xfrm>
            <a:off x="259950" y="1428650"/>
            <a:ext cx="3546648" cy="165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 b="5526" l="29525" r="19089" t="26580"/>
          <a:stretch/>
        </p:blipFill>
        <p:spPr>
          <a:xfrm>
            <a:off x="4735074" y="2246975"/>
            <a:ext cx="3685848" cy="273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5">
            <a:alphaModFix/>
          </a:blip>
          <a:srcRect b="27205" l="38779" r="16085" t="26336"/>
          <a:stretch/>
        </p:blipFill>
        <p:spPr>
          <a:xfrm>
            <a:off x="320325" y="3002700"/>
            <a:ext cx="3425899" cy="198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4075900" y="1447700"/>
            <a:ext cx="4140900" cy="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Легкие интерактивные тесты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Игры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Олимпиады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/>
        </p:nvSpPr>
        <p:spPr>
          <a:xfrm>
            <a:off x="301350" y="215475"/>
            <a:ext cx="78561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Montserrat ExtraBold"/>
                <a:ea typeface="Montserrat ExtraBold"/>
                <a:cs typeface="Montserrat ExtraBold"/>
                <a:sym typeface="Montserrat ExtraBold"/>
              </a:rPr>
              <a:t>Увеличивай шансы на победу</a:t>
            </a:r>
            <a:endParaRPr sz="3500"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301350" y="660600"/>
            <a:ext cx="7676400" cy="10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545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481725" y="1155400"/>
            <a:ext cx="54540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Среди всех участников челленджа разыграем главный приз - Apple Macbook Pro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★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Выполняй все задания в личном кабинете и увеличивай шансы на победу!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0129" y="1155400"/>
            <a:ext cx="1637400" cy="343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4">
            <a:alphaModFix/>
          </a:blip>
          <a:srcRect b="31748" l="15382" r="61478" t="27365"/>
          <a:stretch/>
        </p:blipFill>
        <p:spPr>
          <a:xfrm>
            <a:off x="2375125" y="3194375"/>
            <a:ext cx="1904100" cy="1892700"/>
          </a:xfrm>
          <a:prstGeom prst="dodecag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