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  <p:sldMasterId id="2147483840" r:id="rId2"/>
  </p:sldMasterIdLst>
  <p:notesMasterIdLst>
    <p:notesMasterId r:id="rId20"/>
  </p:notesMasterIdLst>
  <p:sldIdLst>
    <p:sldId id="260" r:id="rId3"/>
    <p:sldId id="256" r:id="rId4"/>
    <p:sldId id="261" r:id="rId5"/>
    <p:sldId id="257" r:id="rId6"/>
    <p:sldId id="258" r:id="rId7"/>
    <p:sldId id="262" r:id="rId8"/>
    <p:sldId id="263" r:id="rId9"/>
    <p:sldId id="264" r:id="rId10"/>
    <p:sldId id="278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75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30" autoAdjust="0"/>
  </p:normalViewPr>
  <p:slideViewPr>
    <p:cSldViewPr snapToGrid="0">
      <p:cViewPr varScale="1">
        <p:scale>
          <a:sx n="153" d="100"/>
          <a:sy n="15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99DC2-C1B6-46F4-A944-5FCA48F3534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2AF63-9CAE-4FFC-8576-B5EA67D58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4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09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8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6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5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5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88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49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7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2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2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3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0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9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2AF63-9CAE-4FFC-8576-B5EA67D58A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2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4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3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5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2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8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3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8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6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6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6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7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9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6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350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doportal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62;&#1080;&#1092;&#1088;&#1086;&#1074;&#1086;&#1077;%20&#1086;&#1073;&#1088;&#1072;&#1079;&#1086;&#1074;&#1072;&#1090;&#1077;&#1083;&#1100;&#1085;&#1086;&#1077;%20&#1087;&#1088;&#1086;&#1089;&#1090;&#1088;&#1072;&#1085;&#1089;&#1090;&#1074;&#1086;%20&#1076;&#1080;&#1089;&#1094;&#1080;&#1087;&#1083;&#1080;&#1085;&#1099;%20(&#1087;&#1088;&#1086;&#1077;&#1082;&#1090;)2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865" y="1719590"/>
            <a:ext cx="10993546" cy="3750976"/>
          </a:xfrm>
        </p:spPr>
        <p:txBody>
          <a:bodyPr>
            <a:normAutofit fontScale="55000" lnSpcReduction="20000"/>
          </a:bodyPr>
          <a:lstStyle/>
          <a:p>
            <a:r>
              <a:rPr lang="ru-RU" sz="10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14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(проект)</a:t>
            </a:r>
          </a:p>
          <a:p>
            <a:endParaRPr lang="ru-RU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820242" y="2771404"/>
            <a:ext cx="3373582" cy="2230582"/>
          </a:xfrm>
          <a:prstGeom prst="cloudCallout">
            <a:avLst>
              <a:gd name="adj1" fmla="val -64365"/>
              <a:gd name="adj2" fmla="val -38743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FFFF00"/>
                </a:solidFill>
              </a:rPr>
              <a:t>предоставление доступа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к</a:t>
            </a:r>
            <a:r>
              <a:rPr lang="ru-RU" sz="1200" b="1" dirty="0" smtClean="0">
                <a:solidFill>
                  <a:srgbClr val="FFFF00"/>
                </a:solidFill>
              </a:rPr>
              <a:t> учебной программе </a:t>
            </a:r>
            <a:r>
              <a:rPr lang="ru-RU" sz="1200" b="1" dirty="0">
                <a:solidFill>
                  <a:srgbClr val="FFFF00"/>
                </a:solidFill>
              </a:rPr>
              <a:t>в сетевой </a:t>
            </a:r>
            <a:r>
              <a:rPr lang="ru-RU" sz="1200" b="1" dirty="0" smtClean="0">
                <a:solidFill>
                  <a:srgbClr val="FFFF00"/>
                </a:solidFill>
              </a:rPr>
              <a:t>форме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(размещение её на облаке </a:t>
            </a:r>
            <a:r>
              <a:rPr lang="en-US" sz="1200" b="1" dirty="0" smtClean="0">
                <a:solidFill>
                  <a:srgbClr val="FFFF00"/>
                </a:solidFill>
              </a:rPr>
              <a:t>mail.ru,</a:t>
            </a:r>
            <a:r>
              <a:rPr lang="ru-RU" sz="1200" b="1" dirty="0" smtClean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Google-</a:t>
            </a:r>
            <a:r>
              <a:rPr lang="ru-RU" sz="1200" b="1" dirty="0" smtClean="0">
                <a:solidFill>
                  <a:srgbClr val="FFFF00"/>
                </a:solidFill>
              </a:rPr>
              <a:t>Диске и др.)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44999" y="2668031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77447" y="660069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1. Разработка учебной программы дисциплины</a:t>
            </a:r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21038" y="3443655"/>
            <a:ext cx="2698008" cy="1415772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предмет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(информатика)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17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820242" y="2765466"/>
            <a:ext cx="3373582" cy="2230582"/>
          </a:xfrm>
          <a:prstGeom prst="cloudCallout">
            <a:avLst>
              <a:gd name="adj1" fmla="val -64365"/>
              <a:gd name="adj2" fmla="val -38743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Национальный проект: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«…2024 год 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в городе – 100 </a:t>
            </a:r>
            <a:r>
              <a:rPr lang="ru-RU" sz="1200" b="1" dirty="0" err="1" smtClean="0">
                <a:solidFill>
                  <a:srgbClr val="FFFF00"/>
                </a:solidFill>
              </a:rPr>
              <a:t>мб</a:t>
            </a:r>
            <a:r>
              <a:rPr lang="ru-RU" sz="1200" b="1" dirty="0" smtClean="0">
                <a:solidFill>
                  <a:srgbClr val="FFFF00"/>
                </a:solidFill>
              </a:rPr>
              <a:t>/с,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в</a:t>
            </a:r>
            <a:r>
              <a:rPr lang="ru-RU" sz="1200" b="1" dirty="0" smtClean="0">
                <a:solidFill>
                  <a:srgbClr val="FFFF00"/>
                </a:solidFill>
              </a:rPr>
              <a:t> сельской </a:t>
            </a:r>
            <a:r>
              <a:rPr lang="ru-RU" sz="1200" b="1" dirty="0">
                <a:solidFill>
                  <a:srgbClr val="FFFF00"/>
                </a:solidFill>
              </a:rPr>
              <a:t>местности</a:t>
            </a:r>
            <a:r>
              <a:rPr lang="ru-RU" sz="1200" b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50 </a:t>
            </a:r>
            <a:r>
              <a:rPr lang="ru-RU" sz="1200" b="1" dirty="0" err="1" smtClean="0">
                <a:solidFill>
                  <a:srgbClr val="FFFF00"/>
                </a:solidFill>
              </a:rPr>
              <a:t>мб</a:t>
            </a:r>
            <a:r>
              <a:rPr lang="ru-RU" sz="1200" b="1" dirty="0" smtClean="0">
                <a:solidFill>
                  <a:srgbClr val="FFFF00"/>
                </a:solidFill>
              </a:rPr>
              <a:t>/с…»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38821" y="2662093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77447" y="654131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2. Создание </a:t>
            </a:r>
            <a:r>
              <a:rPr lang="ru-RU" sz="2400" b="1" dirty="0">
                <a:solidFill>
                  <a:srgbClr val="FFC000"/>
                </a:solidFill>
              </a:rPr>
              <a:t>цифрового информационного ресурса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14860" y="3437717"/>
            <a:ext cx="2698008" cy="1292662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</a:t>
            </a:r>
            <a:r>
              <a:rPr lang="ru-RU" b="1" dirty="0"/>
              <a:t>гарантированного </a:t>
            </a:r>
            <a:r>
              <a:rPr lang="ru-RU" sz="2400" b="1" dirty="0">
                <a:solidFill>
                  <a:srgbClr val="00B050"/>
                </a:solidFill>
              </a:rPr>
              <a:t>интернет-трафика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от </a:t>
            </a:r>
            <a:r>
              <a:rPr lang="ru-RU" b="1" dirty="0"/>
              <a:t>50 до 100 МБ/с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860" y="4785494"/>
            <a:ext cx="2698008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FF00"/>
                </a:solidFill>
              </a:rPr>
              <a:t>Высокоскоростной интернет</a:t>
            </a:r>
            <a:endParaRPr lang="ru-RU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820242" y="2789211"/>
            <a:ext cx="3373582" cy="2230582"/>
          </a:xfrm>
          <a:prstGeom prst="cloudCallout">
            <a:avLst>
              <a:gd name="adj1" fmla="val -64365"/>
              <a:gd name="adj2" fmla="val -387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FFFF00"/>
                </a:solidFill>
              </a:rPr>
              <a:t>УМК </a:t>
            </a:r>
            <a:r>
              <a:rPr lang="ru-RU" sz="1200" b="1" dirty="0" err="1" smtClean="0">
                <a:solidFill>
                  <a:srgbClr val="FFFF00"/>
                </a:solidFill>
              </a:rPr>
              <a:t>Босовой</a:t>
            </a:r>
            <a:r>
              <a:rPr lang="ru-RU" sz="1200" b="1" dirty="0" smtClean="0">
                <a:solidFill>
                  <a:srgbClr val="FFFF00"/>
                </a:solidFill>
              </a:rPr>
              <a:t> Л.Л.,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 УМК Полякова К.Ю.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38821" y="2902086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77447" y="652824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2. Создание </a:t>
            </a:r>
            <a:r>
              <a:rPr lang="ru-RU" sz="2400" b="1" dirty="0">
                <a:solidFill>
                  <a:srgbClr val="FFC000"/>
                </a:solidFill>
              </a:rPr>
              <a:t>цифрового информационного ресурса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14860" y="3677710"/>
            <a:ext cx="2698008" cy="1200329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цифрового учебно-методического комплекта </a:t>
            </a:r>
            <a:r>
              <a:rPr lang="ru-RU" b="1" dirty="0"/>
              <a:t>(УМК) предметной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860" y="5000338"/>
            <a:ext cx="2698008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FF00"/>
                </a:solidFill>
              </a:rPr>
              <a:t>Презентации, видео уроки</a:t>
            </a:r>
            <a:endParaRPr lang="ru-RU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820242" y="2789221"/>
            <a:ext cx="3373582" cy="2230582"/>
          </a:xfrm>
          <a:prstGeom prst="cloudCallout">
            <a:avLst>
              <a:gd name="adj1" fmla="val -64365"/>
              <a:gd name="adj2" fmla="val -38743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FFFF00"/>
                </a:solidFill>
              </a:rPr>
              <a:t>Электронная форма учебника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44999" y="2970054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77447" y="659097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2. Создание </a:t>
            </a:r>
            <a:r>
              <a:rPr lang="ru-RU" sz="2400" b="1" dirty="0">
                <a:solidFill>
                  <a:srgbClr val="FFC000"/>
                </a:solidFill>
              </a:rPr>
              <a:t>цифрового информационного ресурса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21038" y="3745678"/>
            <a:ext cx="2698008" cy="64633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электронной формы учебника (ЭФУ)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038" y="4527578"/>
            <a:ext cx="2698008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Электронная форма учебника (ЭФУ)</a:t>
            </a:r>
          </a:p>
        </p:txBody>
      </p:sp>
    </p:spTree>
    <p:extLst>
      <p:ext uri="{BB962C8B-B14F-4D97-AF65-F5344CB8AC3E}">
        <p14:creationId xmlns:p14="http://schemas.microsoft.com/office/powerpoint/2010/main" val="19905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6212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606148" y="2355975"/>
            <a:ext cx="3859479" cy="2646015"/>
          </a:xfrm>
          <a:prstGeom prst="cloudCallout">
            <a:avLst>
              <a:gd name="adj1" fmla="val -57475"/>
              <a:gd name="adj2" fmla="val 665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 </a:t>
            </a:r>
            <a:endParaRPr lang="en-US" sz="1000" dirty="0" smtClean="0"/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Google </a:t>
            </a:r>
            <a:r>
              <a:rPr lang="ru-RU" sz="1400" b="1" dirty="0">
                <a:solidFill>
                  <a:srgbClr val="FFFF00"/>
                </a:solidFill>
              </a:rPr>
              <a:t>Класс (</a:t>
            </a:r>
            <a:r>
              <a:rPr lang="ru-RU" sz="1400" b="1" dirty="0" err="1">
                <a:solidFill>
                  <a:srgbClr val="FFFF00"/>
                </a:solidFill>
              </a:rPr>
              <a:t>Classroom</a:t>
            </a:r>
            <a:r>
              <a:rPr lang="ru-RU" sz="1400" b="1" dirty="0">
                <a:solidFill>
                  <a:srgbClr val="FFFF00"/>
                </a:solidFill>
              </a:rPr>
              <a:t>) </a:t>
            </a:r>
            <a:r>
              <a:rPr lang="ru-RU" sz="1000" dirty="0">
                <a:solidFill>
                  <a:srgbClr val="FFFF00"/>
                </a:solidFill>
              </a:rPr>
              <a:t>– программный образовательный продукт Google, посредством которого учитель управляет учебным процессом в дистанционной форме.</a:t>
            </a:r>
            <a:br>
              <a:rPr lang="ru-RU" sz="1000" dirty="0">
                <a:solidFill>
                  <a:srgbClr val="FFFF00"/>
                </a:solidFill>
              </a:rPr>
            </a:br>
            <a:r>
              <a:rPr lang="ru-RU" sz="1000" dirty="0">
                <a:solidFill>
                  <a:srgbClr val="FFFF00"/>
                </a:solidFill>
              </a:rPr>
              <a:t>Приложение Google Класс помогает преподавателю организовывать собственные дистанционные учебные курсы в любой предметной области. В учебном курсе создаются задания, задания с ответом, вопросы, учебные материалы, темы.</a:t>
            </a:r>
            <a:endParaRPr lang="ru-RU" sz="10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13746" y="2724272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162" y="3494958"/>
            <a:ext cx="2698008" cy="2277547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основной </a:t>
            </a:r>
            <a:r>
              <a:rPr lang="ru-RU" sz="2400" b="1" dirty="0">
                <a:solidFill>
                  <a:srgbClr val="00B050"/>
                </a:solidFill>
              </a:rPr>
              <a:t>инструмент </a:t>
            </a:r>
            <a:r>
              <a:rPr lang="ru-RU" b="1" dirty="0"/>
              <a:t>реализации цифрового образовательного </a:t>
            </a:r>
            <a:r>
              <a:rPr lang="ru-RU" b="1" dirty="0" smtClean="0"/>
              <a:t>пространства</a:t>
            </a:r>
            <a:r>
              <a:rPr lang="en-US" b="1" dirty="0" smtClean="0"/>
              <a:t> -</a:t>
            </a:r>
            <a:r>
              <a:rPr lang="ru-RU" b="1" dirty="0" smtClean="0"/>
              <a:t> приложение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:</a:t>
            </a:r>
            <a:r>
              <a:rPr lang="ru-RU" b="1" dirty="0" smtClean="0"/>
              <a:t>  </a:t>
            </a:r>
            <a:r>
              <a:rPr lang="en-US" sz="2800" b="1" dirty="0" smtClean="0">
                <a:solidFill>
                  <a:srgbClr val="FFC000"/>
                </a:solidFill>
              </a:rPr>
              <a:t>CLASSROOM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58" y="1148162"/>
            <a:ext cx="2782287" cy="97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Штриховая стрелка вправо 15"/>
          <p:cNvSpPr/>
          <p:nvPr/>
        </p:nvSpPr>
        <p:spPr>
          <a:xfrm>
            <a:off x="6415335" y="1627052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77447" y="660073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2. Создание </a:t>
            </a:r>
            <a:r>
              <a:rPr lang="ru-RU" sz="2400" b="1" dirty="0">
                <a:solidFill>
                  <a:srgbClr val="FFC000"/>
                </a:solidFill>
              </a:rPr>
              <a:t>цифрового информационного ресурса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1" y="2327090"/>
            <a:ext cx="3861077" cy="30999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13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6537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936856" y="2456967"/>
            <a:ext cx="3336501" cy="2536610"/>
          </a:xfrm>
          <a:prstGeom prst="cloudCallout">
            <a:avLst>
              <a:gd name="adj1" fmla="val -74837"/>
              <a:gd name="adj2" fmla="val 1788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rgbClr val="FFFF00"/>
                </a:solidFill>
              </a:rPr>
              <a:t>ЯКласс, </a:t>
            </a:r>
            <a:endParaRPr lang="ru-RU" sz="1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ЭОР, РЭШ</a:t>
            </a:r>
            <a:r>
              <a:rPr lang="ru-RU" sz="1200" b="1" dirty="0">
                <a:solidFill>
                  <a:srgbClr val="FFFF00"/>
                </a:solidFill>
              </a:rPr>
              <a:t>,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Фоксфорд</a:t>
            </a:r>
            <a:r>
              <a:rPr lang="ru-RU" sz="1200" b="1" dirty="0">
                <a:solidFill>
                  <a:srgbClr val="FFFF00"/>
                </a:solidFill>
              </a:rPr>
              <a:t>, </a:t>
            </a:r>
            <a:r>
              <a:rPr lang="ru-RU" sz="1200" b="1" dirty="0" err="1">
                <a:solidFill>
                  <a:srgbClr val="FFFF00"/>
                </a:solidFill>
              </a:rPr>
              <a:t>Питонтьютор</a:t>
            </a:r>
            <a:r>
              <a:rPr lang="ru-RU" sz="1200" b="1" dirty="0">
                <a:solidFill>
                  <a:srgbClr val="FFFF00"/>
                </a:solidFill>
              </a:rPr>
              <a:t>, </a:t>
            </a:r>
            <a:r>
              <a:rPr lang="ru-RU" sz="1200" b="1" dirty="0" err="1">
                <a:solidFill>
                  <a:srgbClr val="FFFF00"/>
                </a:solidFill>
              </a:rPr>
              <a:t>HTMLacademy</a:t>
            </a:r>
            <a:r>
              <a:rPr lang="ru-RU" sz="1200" b="1" dirty="0">
                <a:solidFill>
                  <a:srgbClr val="FFFF00"/>
                </a:solidFill>
              </a:rPr>
              <a:t>, Дистанционная подготовка по информатике, </a:t>
            </a:r>
            <a:r>
              <a:rPr lang="ru-RU" sz="1200" b="1" dirty="0" smtClean="0">
                <a:solidFill>
                  <a:srgbClr val="FFFF00"/>
                </a:solidFill>
              </a:rPr>
              <a:t>Решу ЕГЭ,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сайт </a:t>
            </a:r>
            <a:r>
              <a:rPr lang="ru-RU" sz="1200" b="1" dirty="0">
                <a:solidFill>
                  <a:srgbClr val="FFFF00"/>
                </a:solidFill>
              </a:rPr>
              <a:t>Полякова К.Ю., Всероссийский портал 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«Школьная пресса</a:t>
            </a:r>
            <a:r>
              <a:rPr lang="ru-RU" sz="1200" b="1" dirty="0" smtClean="0">
                <a:solidFill>
                  <a:srgbClr val="FFFF00"/>
                </a:solidFill>
              </a:rPr>
              <a:t>» и др.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280862" y="2748621"/>
            <a:ext cx="115835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11036" y="3491418"/>
            <a:ext cx="2698008" cy="1200329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Использование дистанционных образовательных ресурсов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447" y="683823"/>
            <a:ext cx="2781037" cy="2308324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2. Создание </a:t>
            </a:r>
            <a:r>
              <a:rPr lang="ru-RU" sz="2400" b="1" dirty="0">
                <a:solidFill>
                  <a:srgbClr val="FFC000"/>
                </a:solidFill>
              </a:rPr>
              <a:t>цифрового информационного ресурса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383156" y="5160956"/>
            <a:ext cx="2292927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сайт “Компьютерный клуб “Корвет</a:t>
            </a:r>
            <a:r>
              <a:rPr lang="ru-RU" sz="1000" dirty="0" smtClean="0"/>
              <a:t>”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05100" y="5176129"/>
            <a:ext cx="2698008" cy="40011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FF00"/>
                </a:solidFill>
              </a:rPr>
              <a:t>сайт “Школьная информатика” (проект</a:t>
            </a:r>
            <a:r>
              <a:rPr lang="ru-RU" sz="1000" b="1" dirty="0" smtClean="0">
                <a:solidFill>
                  <a:srgbClr val="FFFF00"/>
                </a:solidFill>
              </a:rPr>
              <a:t>)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FFFF00"/>
                </a:solidFill>
                <a:hlinkClick r:id="rId3"/>
              </a:rPr>
              <a:t>В разработке</a:t>
            </a:r>
            <a:endParaRPr lang="ru-RU" sz="1000" b="1" dirty="0"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7" y="1862684"/>
            <a:ext cx="3478300" cy="2574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Штриховая стрелка вправо 19"/>
          <p:cNvSpPr/>
          <p:nvPr/>
        </p:nvSpPr>
        <p:spPr>
          <a:xfrm rot="5400000">
            <a:off x="5658786" y="4814565"/>
            <a:ext cx="396597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0800000">
            <a:off x="3709674" y="3876011"/>
            <a:ext cx="767772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8512"/>
            <a:ext cx="11430000" cy="59366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936856" y="2557908"/>
            <a:ext cx="2079341" cy="1655366"/>
          </a:xfrm>
          <a:prstGeom prst="cloudCallout">
            <a:avLst>
              <a:gd name="adj1" fmla="val -66753"/>
              <a:gd name="adj2" fmla="val -7523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</a:rPr>
              <a:t>качество , онлайн-проекты, цифровое портфолио учащегося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447" y="666009"/>
            <a:ext cx="2781037" cy="1569660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3</a:t>
            </a:r>
            <a:r>
              <a:rPr lang="ru-RU" sz="2400" b="1" dirty="0" smtClean="0">
                <a:solidFill>
                  <a:srgbClr val="FFC000"/>
                </a:solidFill>
              </a:rPr>
              <a:t>. Ожидаемый Результат</a:t>
            </a:r>
            <a:endParaRPr lang="ru-RU" sz="2400" b="1" dirty="0">
              <a:solidFill>
                <a:srgbClr val="FFC000"/>
              </a:solidFill>
            </a:endParaRP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3875947" y="4113189"/>
            <a:ext cx="3968185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4241" y="3491122"/>
            <a:ext cx="2747448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75D19"/>
                </a:solidFill>
              </a:rPr>
              <a:t>Дистанционные конкурсы, олимпиады, проекты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7447" y="4548524"/>
            <a:ext cx="2747447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5D19"/>
                </a:solidFill>
              </a:rPr>
              <a:t>Формирование цифрового индивидуального </a:t>
            </a:r>
            <a:endParaRPr lang="ru-RU" b="1" dirty="0">
              <a:solidFill>
                <a:srgbClr val="175D19"/>
              </a:solidFill>
            </a:endParaRPr>
          </a:p>
          <a:p>
            <a:pPr algn="ctr"/>
            <a:r>
              <a:rPr lang="ru-RU" b="1" dirty="0">
                <a:solidFill>
                  <a:srgbClr val="175D19"/>
                </a:solidFill>
              </a:rPr>
              <a:t>портфолио </a:t>
            </a:r>
            <a:r>
              <a:rPr lang="ru-RU" b="1" dirty="0" smtClean="0">
                <a:solidFill>
                  <a:srgbClr val="175D19"/>
                </a:solidFill>
              </a:rPr>
              <a:t>учащегося</a:t>
            </a:r>
            <a:endParaRPr lang="ru-RU" b="1" dirty="0">
              <a:solidFill>
                <a:srgbClr val="175D1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241" y="2433720"/>
            <a:ext cx="2747447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5D19"/>
                </a:solidFill>
              </a:rPr>
              <a:t>Повышение качества образования</a:t>
            </a:r>
            <a:r>
              <a:rPr lang="en-US" b="1" dirty="0" smtClean="0">
                <a:solidFill>
                  <a:srgbClr val="175D19"/>
                </a:solidFill>
              </a:rPr>
              <a:t>, </a:t>
            </a:r>
            <a:r>
              <a:rPr lang="ru-RU" b="1" dirty="0" smtClean="0">
                <a:solidFill>
                  <a:srgbClr val="175D19"/>
                </a:solidFill>
              </a:rPr>
              <a:t>высокие результаты ОГЭ и ЕГЭ</a:t>
            </a:r>
            <a:endParaRPr lang="ru-RU" b="1" dirty="0">
              <a:solidFill>
                <a:srgbClr val="175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463431" y="608258"/>
            <a:ext cx="2965570" cy="1054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карта проекта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1479595"/>
            <a:ext cx="10861333" cy="48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188" y="4477989"/>
            <a:ext cx="10993549" cy="225793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br>
              <a:rPr lang="ru-RU" sz="6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152" y="4943741"/>
            <a:ext cx="8146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1.01.2019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31.12.2024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625" y="2582883"/>
            <a:ext cx="11258507" cy="760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501" y="6056414"/>
            <a:ext cx="10993549" cy="225793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Цели: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1. Обеспечение глобальной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конкурентоспособности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российского образования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вхождение российской федерации в число </a:t>
            </a:r>
            <a:r>
              <a:rPr lang="ru-RU" sz="4400" b="1" dirty="0" smtClean="0">
                <a:solidFill>
                  <a:srgbClr val="FFFF00"/>
                </a:solidFill>
              </a:rPr>
              <a:t>10</a:t>
            </a:r>
            <a:r>
              <a:rPr lang="ru-RU" sz="2000" b="1" dirty="0" smtClean="0">
                <a:solidFill>
                  <a:schemeClr val="bg1"/>
                </a:solidFill>
              </a:rPr>
              <a:t> ведущих стран мира по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качеству общего образования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2. Воспитание </a:t>
            </a:r>
            <a:r>
              <a:rPr lang="ru-RU" b="1" dirty="0" smtClean="0">
                <a:solidFill>
                  <a:srgbClr val="00B050"/>
                </a:solidFill>
              </a:rPr>
              <a:t>гармонично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700" b="1" dirty="0" smtClean="0">
                <a:solidFill>
                  <a:srgbClr val="FFFF00"/>
                </a:solidFill>
              </a:rPr>
              <a:t>развитой </a:t>
            </a: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социально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700" b="1" dirty="0" smtClean="0">
                <a:solidFill>
                  <a:srgbClr val="FFFF00"/>
                </a:solidFill>
              </a:rPr>
              <a:t>ответственной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личности</a:t>
            </a:r>
            <a:r>
              <a:rPr lang="ru-RU" sz="2000" b="1" dirty="0" smtClean="0">
                <a:solidFill>
                  <a:schemeClr val="bg1"/>
                </a:solidFill>
              </a:rPr>
              <a:t> на основе </a:t>
            </a:r>
            <a:r>
              <a:rPr lang="ru-RU" sz="2000" b="1" dirty="0" smtClean="0">
                <a:solidFill>
                  <a:srgbClr val="FFC000"/>
                </a:solidFill>
              </a:rPr>
              <a:t>духовно-нравственных ценностях </a:t>
            </a:r>
            <a:r>
              <a:rPr lang="ru-RU" sz="2000" b="1" dirty="0" smtClean="0">
                <a:solidFill>
                  <a:srgbClr val="00B050"/>
                </a:solidFill>
              </a:rPr>
              <a:t>народов российской федерации</a:t>
            </a:r>
            <a:r>
              <a:rPr lang="ru-RU" sz="2000" b="1" dirty="0" smtClean="0">
                <a:solidFill>
                  <a:srgbClr val="FFC000"/>
                </a:solidFill>
              </a:rPr>
              <a:t>, исторических и национально-культурных традиций.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9600" b="1" dirty="0" smtClean="0">
                <a:solidFill>
                  <a:schemeClr val="bg1"/>
                </a:solidFill>
              </a:rPr>
              <a:t/>
            </a:r>
            <a:br>
              <a:rPr lang="ru-RU" sz="9600" b="1" dirty="0" smtClean="0">
                <a:solidFill>
                  <a:schemeClr val="bg1"/>
                </a:solidFill>
              </a:rPr>
            </a:b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47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986" y="90137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Бюджет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национального проекта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ru-RU" sz="4000" b="1" i="1" dirty="0" smtClean="0">
                <a:solidFill>
                  <a:schemeClr val="accent2"/>
                </a:solidFill>
              </a:rPr>
              <a:t>«Образование»</a:t>
            </a:r>
            <a:endParaRPr lang="ru-RU" sz="4000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986" y="2248881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764,5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5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</a:t>
            </a:r>
            <a:endParaRPr lang="ru-RU" sz="5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72" y="4312061"/>
            <a:ext cx="8534400" cy="1507067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4900" dirty="0">
              <a:solidFill>
                <a:schemeClr val="accent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36" y="2602718"/>
            <a:ext cx="10820400" cy="2828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34" y="539977"/>
            <a:ext cx="7998111" cy="620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64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6502" y="1069593"/>
            <a:ext cx="10993546" cy="4684177"/>
          </a:xfrm>
        </p:spPr>
        <p:txBody>
          <a:bodyPr>
            <a:normAutofit fontScale="32500" lnSpcReduction="20000"/>
          </a:bodyPr>
          <a:lstStyle/>
          <a:p>
            <a:r>
              <a:rPr lang="ru-RU" sz="18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</a:t>
            </a:r>
          </a:p>
          <a:p>
            <a:r>
              <a:rPr lang="ru-RU" sz="10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</a:p>
          <a:p>
            <a:r>
              <a:rPr lang="ru-RU" sz="10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</a:p>
          <a:p>
            <a:r>
              <a:rPr lang="ru-RU" sz="14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  <a:p>
            <a:endParaRPr lang="ru-RU" sz="14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79,8 </a:t>
            </a:r>
            <a:r>
              <a:rPr lang="ru-RU" sz="5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55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55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1" y="1572491"/>
            <a:ext cx="8092442" cy="3678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1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6502" y="1564221"/>
            <a:ext cx="10993546" cy="3750976"/>
          </a:xfrm>
        </p:spPr>
        <p:txBody>
          <a:bodyPr>
            <a:normAutofit fontScale="62500" lnSpcReduction="20000"/>
          </a:bodyPr>
          <a:lstStyle/>
          <a:p>
            <a:r>
              <a:rPr lang="ru-RU" sz="10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14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</a:p>
          <a:p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(проект)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3431" y="608258"/>
            <a:ext cx="2965570" cy="1054288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63432" y="1853516"/>
            <a:ext cx="4133284" cy="3855308"/>
          </a:xfrm>
          <a:prstGeom prst="cloud">
            <a:avLst/>
          </a:prstGeom>
          <a:solidFill>
            <a:srgbClr val="175D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FFC000"/>
                </a:solidFill>
              </a:rPr>
              <a:t>Цифровое образовательное пространство </a:t>
            </a:r>
            <a:r>
              <a:rPr lang="ru-RU" sz="1200" b="1" i="1" dirty="0">
                <a:solidFill>
                  <a:srgbClr val="FFC000"/>
                </a:solidFill>
              </a:rPr>
              <a:t>— </a:t>
            </a:r>
            <a:endParaRPr lang="ru-RU" sz="1200" b="1" i="1" dirty="0" smtClean="0">
              <a:solidFill>
                <a:srgbClr val="FFC000"/>
              </a:solidFill>
            </a:endParaRPr>
          </a:p>
          <a:p>
            <a:r>
              <a:rPr lang="ru-RU" sz="1400" b="1" i="1" dirty="0" smtClean="0"/>
              <a:t>новая </a:t>
            </a:r>
            <a:r>
              <a:rPr lang="ru-RU" sz="1400" b="1" i="1" dirty="0"/>
              <a:t>образовательная среда вне стен школы, использующая информационно - коммуникационные технологии, сетевые технологии, технологию дистанционного </a:t>
            </a:r>
            <a:r>
              <a:rPr lang="ru-RU" sz="1400" b="1" i="1" dirty="0" smtClean="0"/>
              <a:t>обучения</a:t>
            </a: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3931402" y="1263713"/>
            <a:ext cx="4116571" cy="3580137"/>
          </a:xfrm>
          <a:prstGeom prst="cloud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 smtClean="0"/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ЦОП</a:t>
            </a:r>
            <a:r>
              <a:rPr lang="ru-RU" sz="1600" b="1" i="1" dirty="0" smtClean="0">
                <a:solidFill>
                  <a:srgbClr val="FFC000"/>
                </a:solidFill>
              </a:rPr>
              <a:t/>
            </a:r>
            <a:br>
              <a:rPr lang="ru-RU" sz="1600" b="1" i="1" dirty="0" smtClean="0">
                <a:solidFill>
                  <a:srgbClr val="FFC000"/>
                </a:solidFill>
              </a:rPr>
            </a:br>
            <a:r>
              <a:rPr lang="ru-RU" sz="1600" i="1" dirty="0" smtClean="0"/>
              <a:t> </a:t>
            </a:r>
            <a:r>
              <a:rPr lang="ru-RU" sz="1600" i="1" dirty="0"/>
              <a:t>является средством оптимизации и повышения эффективности учебного процесса, </a:t>
            </a:r>
            <a:r>
              <a:rPr lang="ru-RU" sz="1600" i="1" dirty="0" smtClean="0"/>
              <a:t>способствует </a:t>
            </a:r>
            <a:r>
              <a:rPr lang="ru-RU" sz="1600" i="1" dirty="0"/>
              <a:t>активизации познавательной деятельности учащихся, развитию их творческих способностей</a:t>
            </a:r>
            <a:endParaRPr lang="ru-RU" sz="1600" b="1" dirty="0"/>
          </a:p>
          <a:p>
            <a:pPr algn="ctr"/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7447006" y="2073127"/>
            <a:ext cx="4145832" cy="3772931"/>
          </a:xfrm>
          <a:prstGeom prst="cloud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/>
              <a:t>Учителя, учащиеся и родители </a:t>
            </a:r>
            <a:r>
              <a:rPr lang="ru-RU" sz="1600" b="1" dirty="0"/>
              <a:t>находятся в едином цифровом информационном пространстве, имеют возможность сетевого интерактивного общения и </a:t>
            </a:r>
            <a:r>
              <a:rPr lang="ru-RU" sz="1600" b="1" dirty="0" smtClean="0"/>
              <a:t>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450274"/>
            <a:ext cx="11430000" cy="5936672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3431" y="608258"/>
            <a:ext cx="2965570" cy="1054288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образовательное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b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кружка, курса</a:t>
            </a: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749" y="3792468"/>
            <a:ext cx="2911974" cy="1477328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1. Разработка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учебной программы дисциплины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818" y="3798217"/>
            <a:ext cx="2698008" cy="1477328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2. Создание </a:t>
            </a:r>
            <a:r>
              <a:rPr lang="ru-RU" b="1" dirty="0">
                <a:solidFill>
                  <a:schemeClr val="bg1"/>
                </a:solidFill>
              </a:rPr>
              <a:t>цифрового информационного </a:t>
            </a:r>
            <a:r>
              <a:rPr lang="ru-RU" b="1" dirty="0" smtClean="0">
                <a:solidFill>
                  <a:schemeClr val="bg1"/>
                </a:solidFill>
              </a:rPr>
              <a:t>ресурса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1493" y="3782102"/>
            <a:ext cx="2698008" cy="1477328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3. Ожидаемый результат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8698943">
            <a:off x="4042805" y="3210006"/>
            <a:ext cx="1552949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2467227">
            <a:off x="6528254" y="3201138"/>
            <a:ext cx="1360327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5303339" y="3023292"/>
            <a:ext cx="1256966" cy="213150"/>
          </a:xfrm>
          <a:prstGeom prst="stripedRightArrow">
            <a:avLst>
              <a:gd name="adj1" fmla="val 55830"/>
              <a:gd name="adj2" fmla="val 1503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88893" y="672318"/>
            <a:ext cx="3485858" cy="2431435"/>
          </a:xfrm>
          <a:prstGeom prst="rect">
            <a:avLst/>
          </a:prstGeom>
          <a:solidFill>
            <a:srgbClr val="175D19"/>
          </a:solidFill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Формирование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цифрового образовательного пространства</a:t>
            </a:r>
            <a:endParaRPr lang="ru-RU" sz="1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8823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4cce5f28569eb9744d6819151aa209b5234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KYw3UI5V27WHNQAA/nIAABcAAAB1bml2ZXJzYWwvdW5pdmVyc2FsLnBuZ+29CVST1/Y3bIervVXU3vaWQSEOtQ61RLAMAkm0KjiCKIqMqUWkQgEZQkjIYGur7QWJCpgqkNRGBoUkIkIMmerlSoAIkSlRQog1xAghiUkIIfOXIPbS3vZd3/qv//971/t+uBbLnOc5e5999vnt6XlOTr4/EB7m8rbH2/PmzXPZvWvHwXnz5pPmzXvz9FvzHVcKKAG7HP+9lnMw7NN5lO7lo47Gmynb9m+bN68Bt9By7C+O9l9P7YrJmTdvcavz7zVuZu3xefOyS3bv2BaVnzgu3l8oG0VIsjjVzNPM06f9Y/41yMfcfm/V/AUrb72+7d2i1xu+vODy+adeTDf3RR+++97yz/+66k2vr7/7OjTm6KrbIK/7Hrsn3wr+O0bJBtrlkGgo3DBKIfTVgKFTDw/Lb4RD+lmBkHA9UOxpEnGsIgbU8tQVDsBM/bIaq4/GOoVz/CM1fZyc0jmcW99WG/9Y7P7yImFnXs0AyWcs0/Ysc3DZ69PXfl5zGwLyINkkdjNW6fKy3xPE8XOmNRDCkunWafMFzzG8zUS1t7D+NsMoLK8WOkZ52Tjtes9N/zf01C/n4HYlx0qbDKKUc4Knb90t8hlb4/sFs8Uifm16sOTEdjd9FRA9msS2W9U0Gro9se1HTQp2MgWOnQjDTvjYwAQ+b4qhYGdqDaPmv07zj3680J1kuweZWgC3jxOtjWHAq3IhVhth6yDxMAY4lsaybtf7zj9f9L7dBLUrcIsiObpgju65UDUZUonXwPHqKzrh1D9d2Q8TF0+LRf2Hq39oJXQjf6keZ+uBmNqTl4h5y0nFeJn6n256FPh7nw0A+W3s1BL7Lyxs+suZAA3+oWTXXqGcypocJPHxUka14FQZT7hQLf6hDJ5Ahn8m0wiCb3XjDN3BatRIi8SmlGByESpXRR7PSB/Gp7mTMGoDRt2TftmCkGl16GldwTghbRpwA8V8bwnmxfNmhXbIH0/mjqrKeTl2qS4IY43HWIIThDLhKGIYjweFyrg6mcQOsdbYJ3o4ephR459lC6iEH5QVrKPxrLpAuZp1FHcFl2OHIdgcbaCiIB2UMaLRwm9nYG3mGFwTGCrpuyi/Y6uU+RtNCvZFUT2Un20OEerQl4eeTaXcrqf2Vb6rMLAzyiE1IVy9RYewjQutWk2LUqN1MDZTeFq/HIZOMtBim2rq5q8RSPgqxDPhUJ61ktsyrdwnscxbPhvO8JGaTwSFz+lgoODZ/ccwM2TqDCR/4unJxKMJALkQJtKvQnpDgZ/JdahKFDuxH8T+odw8ImW+hUE1+AvJ1DJei2tqTnnIsFHrqkw+H+me4lgcfu55P6PO3CWxdDHsRog9RQwm2p24BaBRy8+wbXoqdsQn26rR6X8w5oMSj48HFW/nmgmcNk2eXJHNgYk9GNnlOmUxX8dmjvtssIfjknpbLPnlMIY+M2h7FJsvMOxjL8iJgYvapSOabAaqUg/CQyTxeByOlkCkyi+byYqcxxpzxvk2hSkEB/Ma0eo12TZbsI2wGkBUN1bY911GVcbTCGEZjd3fo1CWqwruSoqI4nPSSh/RWQqKLGAhoozbIad3aQxlPN0PaQ95cu7mTdgwhYJI3FsvsRtbdLoHXES4Qh1iiBNOm0x8oROrldD3+IW3FfcH2hfedb+lfZq6HAAUyoXShYOIezDWD+W8YuB4KJhvLabFaUMEhfcViOVUvhzRzeWpWnlun7D15EyQaXNg4mW+8HkJDtcaefx5h1XQXnJsg50fhUmgdVidepNeeA8REJVR4jqGE8oatHIiDrf9oC2xuPWxpkXq1jS/Ruc2AOKbtb7cWr+oeip8+YlsY9YUCIM7/kXM6t0jfBR6SWgGLWMZHeuVaRXvYLs6FKciUhvZETlWj50Ca7ZImhMjkSgQz9S+NL5U5q8ww7aAjyzH8i/ihOhifkC2RJqO18OK8Z4clemqokF4oYTLh3GpjTaxzJ8LkbajdQUgO1ubUioCZJZzx9k2E2hjhC4kJ8ZWgcNyuYppW6XcZ1l/YJOYW6+61ukUkYk/dlMjkJpc1tRVnFCpy8og8h3rietLoNUrBFREuHFq6ms1Gul+ps0jwzHyORKqwnWAoRC291kfMXTWYtyVrI/UlM5NpU613Pf44XP0eVTFO+sNPF2XUsggZieA+dKR++Z4guhZyxAWSTDIkosjjQHY5V/oMmFo5dAJl79xsa1cM9VcKctTNF8UEexiuUlfXIOqkDe0XdEbOF5raTwJvO0CiunNT+/m58QkRYWWSmVy+UVeMQePYmKoxlgFhq7azVEP5YlPOABkmSrg6x7oxijBvPRuaJoYWMyh+rU7jHrzA123lCKiUhvYwy2SlkxvIiHFm0flNvr9G1B431DZzkfSQsVF18O6p3nwhMR9CUCU/FtBSF7icVAi0fWEUN6QWNtVyJErfFMdJsWRLmyio0AG/Us9hWIijDmB0ObQcstbLJ3eHSaQcD3OFEM6gVo3hfo4msCNX92jsX8XKz0I7k4aaVa0SIXfMXcReavU3bFCss8Gga4dpmiOmFaVw7bf02aCsd4KbXwze9JYoJzKDJKs5sKVI/zRKbXVosZaGRAMGQWkiEZsCG9jcLthtKULWYEiM5dtyC6XSh2mM6KQpTkmD/KkBmPtnk444QwdOXHY9+WQkjVQ+W75v1okmi1yjS6LArHTRyYV/JUcCm81jo6xc+X5qAoL3cu+KCeGwuMq6PWKz622GvkVnC7QaHKMRuzQBE2HoTTNwbZa5oFy1xrhW5egOkRiCAiK5+ten2rJTDzaJefe24CXpVFcvxUmjUj1q/QtqqmmbA7zC0biSBc3bTyI44YCqAoetqt9Vu/H8I35HY9Kj61ojaTwTje2kfQISpyBL3PP14bX6O8aAzkUahlEsigUUTGUwjpF5AsZldkxGXgqi8DzqCiWDmRbTIjxkPC2RhiaEofrcxjlxO222qOShTyPDwXpxfzV9mrh1AUs3/1DgWQnGKdqbrCJqaJ6dZlUyBd2G9qzjgaBwymFqC4nyi7xdEZTIK4ch9cZJBrDcmOggU+92LPF0MH5VkfsuEQtUbTkrKI5DFGevzxbWxCL9aaDHeFGmFQPIemNJiuc7yNM/i7IljAihYmR3oqWoxy7WPeAyr2oyPecjvtN+SuTohLngTinMZddd+l+Sh35dliqrFEICruM+nwzM3AZ3ZvjpS5x7da9nkVx4NWVpIvHZXPauQqbQcZecH7RJ4q/6BoXBSv4m7ZHZCxzzxZsKoXmiPT5xpx49Zed60rvpSbgG05ar8il+nx6+vyaoQDoWhyH0HopayOHwo0thkJwlTgcdDNR7u8AnkJnfuHbVmtZFg8RKNdtHzc1JtpPCGHGnKPY99Mmjkr20pUem7pp5/1y6499ICngKoTobKPxNozhgKFGmo8wxAs4nKFnloz2VyqjbYmFfgQAZDL2yf+FZEolJ9nPkA/iOSpXsZsXV7fBAAJzjq5OzCgRPQNvKdEaKiBElFUfL5ByTVaqokV+BcKPh1uCwTavGRfmSHlUfch3DPkxiYvAnHzzhnz3pCg4ot6VylCo9rbVBkIJcs1N1mc2xzTwH3OIRavFsL2hJdJgZOIa6tiWaVM/lUZBFsWqv2ynynnnIwHw9KR+ZArXqGU2rldXB0ExXV6DbmXYj4xgHiM/cUBC83l7OoIHxVvdBqyPbjMPDJ9fLlS9v+D8uafv21VaqZgwURCb1G/yyaH+FK2veJkY+UXbk0wZ3/uMDcjUL9Mr76Sil7nlk2E30ssc8W5A27qXn1TnX44y73TB/7JbF9CKs2sgqpmMFPxf5/Rf7fZkNdvAUotZdpsZDrGORqg/WJ+yrfubChfxlYaZLj+i5MESuvlF6xIA582Pd2Oh3Wcr3hE/9vEJndb/AZsWaNdqeN2XJjTZobkp3H+5TafnWy9eT5jV64OT0fC8fUWR08O/t3twoNLz3aT3pls7L+XB5sj+jyBjeaBf3FsAz2TpBeIUiPlxGNiBGQl67BCxZYMjozPK6M+2KPzHuou/fwm00z8pgKRuBZUzvHircCP/8QrYslkj9egNbcsy7yTx61bwE6iYWaPmWhOkuJGCWIQKPzEpyoTYdgkPzBIjAStu121ACHx3JGRDxNDfEFZyK6O7Gu+crU1hEVU01fgPM2awrsVW3NrdE5fJgjmrlxD2wFohQ802P6fn8n0IzdKl+o2GPqtwllaEkqwft7Q0t8jdIvoQ3yEHzaOy/t/cRlyPoZBVW9ooGd8hrzruzlapEBrQ/6+mARD3B2Tv0r+3EFoakz6fsafnJsXZq3en+aZ6/PSp8NBvZ3bgXeERw3JSWsCObyk1v5G/5dqH0+PRa9z/jEz6qG9x5DXFjeDgD2eM/h8UTkbt92l1BcUNyMsrN+SCfrMAQhe/rHQY36e38U/Jsjr+TP6pkD/mpkE8R/4GA9RlqU8HxwhS3UN9/x/pSP4nQ/O3/8kszwcMfwGU9Pwxt134RQf/ROF1KZ7X/0QDxSDeiqo/0YDq5IL1CRG/gRls+/74OHFOEaXG/c84EvozLvT+sYg/XJ3/ZwwTIjz+lGH1fzB0YnAYqSBzaVMjBWYlTeQAlQjxH72yfkT8HbSXu23P7/TJPSY/PFFP/o/rVI7NxJ1PiN5JMK9J/g9u5Znsx4tB1K9D4CzTb8353gLAEGtyME35KKdLW6Eb0o/NNihqqDsMbDfyaSS+X2eO3w5x+P8vnajS3IPD5DqdUOkS8NQTjV9va+0s2E2yjM/K4URTfw34mQPn+aiFo82KWdaEdieBzY/5YNu4GmkQwwEuByVTbQFe0FXijFlD3qEuI/U6HK/teUspQEYDJzpcdhw8k2OdlPJVXtbvHIndOjxZkJQrrNJZc8w3HDVpEiJDoQ0RSnGAB8kKzWYm2ZzHORcIxi/KdVxW0aXWy/1W92cKMuScBWlxFGaOylBPz0AzKXH8NEPFJ7NX2uz7Wa66yDRRA7FevPaBujSWzMcZ4nCNoReFiQXKHup66W6w3SKHQJ0PdGC9yLWCFixmx2cZEKv9MN1qiqVbNcbkC44aEIVmoZSHKXEcmgUsxH3wIF2oSyymdckVk8Ypy93R3XyFJeUHgVLARTAPg6G4MgFxf6fwgTztySBobddsbLL9kBVoIw+KQRXilqx3//JpCKG+4QNPboner1h6sK0EZpcybh3hmuGeRL7GKEsbkfqtqIrPWy4U6N3JgqVlWn0xpyYXVV8UkrZ1L5fKCMJgmGxGOnvYBPLi5IVWD+W5JJ20IkYUcn6a/hP+7pzZa6EO/Pr6omXGhkz3TwU4VPDi5YpJuTn5vQ7lEYW/QuoX+DHdinxgQTIzgyC2hhCu1FGEGK77PJtCZaMxmfTxwAswqM4y5PseGfBaPkp+6CpB6NFR3BrplQSqkQq7iV0mVAIRp9Nni4127VVCyeRvJi59K3ujNHT+jTuhZfrFpEUbHCN/GWs/Fxm0ZL1C11jKBS8GrxfC+B8lF21hk0YDTcsh4DwUmA4mhVdwr+mEIWDaoqNGK7VhndorGEMeRVQNrSVSITgUk9BnGqRH2IZ0KWhUtwKctZyUx99tnuV3v5B4bOsmX1xNjlyznYcI2e1+TXCqqdNRFdMlWdd3u38lCKZmS4qg3BZzfbZRM8ntSWG9MRpYVCUVtuvpfBOIAg+DYd9XNCOYKNRyqjZfoageRZC1gQqNVt+NJSAIdLCnfZGQazTxtRV3qLNtKPlJ+7xLUJxvb709IPX8Bu699bSOrZe2fUDjLS0RfYyoifLmPWxUcc5ejc+zYH/SKjSVh+loNgYDgjMzOmpzlydrmQJhuLxnPa3LqjWaWHI2PUJV8KU47/xWRcJueqbXZrxMOnTCwOyWKRxldbYo5NzhgNAq5sINRDWhhECZFbcH8V+ta217rPEEu4OyY+ZfPkzhv1X21Qdnuo22hrYrpfeOu6xpOEsZ8Eha1dqvUQB4erGwE61N61xacu8EKNEbsvhTLl9ncYxAjMdY3skfzRf5ee/E8Okhhq6kkC5dEF4iNaGfCYdUgatkW8gKHEDuT09vY4xuGR2dHYTNwNW9SG43fdGHQOR7Hc97y6i66z3y5Fwyf+/sNXtuC2Yz5PHDXTmosN7C57tbw9ndRvERYGMaOnFQOJcPz5H918mMoxFY05TsxG5T/pbVszCHUhdIGOZyjrGcCwze2yvBN65M2fFvlqh/wTlmMYPoCBg4KObydUZYyqfdZ1UPHs0IMO9U5kzPeUPLZgaeZ2h7Oei8n1n/I91e+EjsNoMaY5ECJFZHnEPvQGPNNGwcNhRi7IhQYV6cAQyhHYXzSfs+4n213aaWoGUfQenmp66cqXaqpZM6hH62mXjsxbdA1DUbU5tiOIedOqckfgwkzhgsrv2tKh5vq364QN2EbQ52PwA20PlNSQv5qr1QU6+YxrEqJ/lX8dwZ3XYEF0x8boLY5fY72LYIraNoKljQD2pfMWBF6LSvXJHz3Zk+f09P4TppokGOugzf4f6Tip9pacu8g1Uxl7/ynolfGi+iI3TYXTL7lrHQ9xIrmLp6c6Pc5j7DBqmxjhJtJ80prOMfjLa9m1i/CCMmQgz8VyGnUO2Y5E7H7ZGwdpj0r8DhAI6xa1J92pw8s+DMPWibjoi19IjFeI5FxgBYn4fhIAz29Psy7LDENkkT9Xxj1gBsrdgv7F53oTOSddb1O6tOhhCKZWFYz5zKd3R3VKNHgq+egrAnqoBN2CVDwJlVk13SFl+HDyNqKsxPziwBZ1t7nPXe1BFAeoIExvQ28LlcagNykMrwLo/lcNeCJDWjwRJjN9fG1NndYKSOvnZHzmIb4JiilelPF0Kn/kkSjQjXJggTiNx4oXWMahvjegfzYPQEuPg2QW6yTOkvh7SVEHQl3tj3EQGDRvVXv044JM2oyZ9O6Z72EW0T3DaCLv0ys250SDMp3nWHEjzpWC/suLbG2qK4fSNAgtIlGQoETgyhRvhBdmxkwOXx4w+NRj7WNhVpZ4ecgJv18ItQvtD5jozolYDvNkAw5/2W70+Kp/CU1YKco2SqXm23crCoDgmarGdqFS37mXabWSnjr1KHBttAp+wzIC9NGQ2cJ7Nndn5W0vAhkePI3XGZegPpgDcv/akz+3x6t5FSiEJlJNA6g3/0PV0JxA5SC9jQaFUBW9I4WUK0jKzGCoz2wpaG4ykun0IsvywBnPflbhtNg5oHwzLK4Us9gzmk5/mSogiFdlEitzupn8bWk02De+dXhdhMIbTd7heKaR3Seq0GWWw0GYMQKVEZ5VoFMlxxO5dpiZGJv+ByFqheGYV2Y/JIx9YcjOGgN9/+y52zhX5ve56rUN0uPbYeL/cRSOW3k+gbj8jhKWTCpIKgFupXtdXmWiLRRPOQfLDh+NrtkaE10lulxzZUcmun36OSeELJTjAkkTOfALPrkyYEVoFM7pOKBnekH1TlsDPKcLqKQwEhZJ62AMQ+pEC01bYzeovtKvqvkOy7/NVK6b75pAS+b6gsrFamtbSEVqNQG/E7O+2yUpzwVJN3BD8oVNZy9AyvwdUvlAwYeGnru7K/Z5asU4M7jzbaMmvW4Mm8Q2BwIieUqPeu9juR/E1nEoFbo0dk4HnF3dBgfJXYrQkzMayxyX3GprzrJphJ/dFsbRnOKpLbXtl3hKik7TqlxvPbXo34QIQHMzvm+hAEgJUuk0y1y06iz1veunfYABNau7Uku+93VS+lwftcX7abMOBxztfX2q22dIdR4uxL+pAB/SZzAmQDUPC8xFw9dML6iDmk3p0UJWzp0n6S1D82VfE0MJTMjYFc3gRSu5XBq8hY3RDkleWdZOB8xvJjwMV67DaZ9DAY57eV3HAygR0rTNkVC4PCxUBaYUgi5sGTlhA1GxmZFNWJG2NMhE1Uyjz3uBcIgs8Wn3noUew7MaKV4sbjaDHScApUTYmF+AMdVUSDFxxt+2nYvYlwiK3ScBd7hdVIcUtRDi4j9hAFe0G+5hW2a9KtknD3wm4ZdyyZ2fFdSctrtYxxJ6pzY9YKyYJkBDeKbTMFKbSHDUm2ap+x+IwS3uZYZrvPGENizQguDsHpvWv9LPXwANANP8tybq3fIk/sl8MlbbV648jJtloU0yaWhWnICqEulp/MYih2FkciMHKsfWjJK03ExCZ1ZY13vDiFCejzOF0NwNPayEfVB2IFMvr+WCJVRBEk1+lDBKcvEfKKOoWxEN9T59Pk5oRBot1IpEnb+xxpIPxvnguu6TOqHRJI/lImAir4T0NUIw2CH8t8X5eZYGZ9UzcxIrv8DqGvZwMAcK5Rf1eBqLIkChkUgcwIAwl0U5M0jhgDePH5KwfOPxh61m/q+PXvpfL16vBYUndWYBDuU3eU1ph1K1Z2O54WSkUtN0YiuQIZF7dWkQYXfqyojAZmF+3hTKZxBMWrI5JcfN1PauG35v90xyapjcdrScpiQ5d8vRAA+Gj1gfnEAY+6bmmfJg1Gpr4bERx630SjZRQsJxXbXQWFXiRt5pgF9HNhyq/eEbEgcv5VaX4J4AZt+H6pzwYh15SFXE/a7s3Trzd0yI1YQrdTLEyUBMnUd9cNtISQ5be9g4MX75UrLhd9ptgiD9PLbutRRBqz5MayMIIAKe/boD4eS9of+qPF+EytQ3HaZXQwLc4O7PcgC2CKBi2sWEjlE4+jz7ejsx97NBd306C088xDqSCqFKcqhCEwoETMDSBGU6jPJJpfPQof2sOA+ygpHDVmqhXQLH0LKJkObQVfub6Kw/QyCrpoD19HMuVnOcyTekeykBn4a2BNFOOoUpnDGYGFGOCLp6/sFomQ2RFjbe8ksi3Ez8SGN4BnX2XteBHHGGCv9gzLp2OkARiSFfPk/qaZvGsi2yygsQeKVzNR0xFT/VcC8Vc6iSM8UZ0SCuMyWQOYiBeWX5/hWmxijhmuDPwnT38fiGmwEp4Yf43sRpZZxXDeMnRlYhqt7CfGVzKajpuaoOamvOW/yEyd0exeDPQF6tecL8jgDGsqq0HCMQ8b2ELCsuBXc/4AdGMJxPJC5Qit4QWz0sSrJh7Hwpv8d5106U7drAruA+Ws4mXVbsasdHFX7+zy6n9B5qsvhFqeqrgQm0ZsVnOwhhqsqebn8x2GPDZXxwLPylOTx/h2C1+NmWwkip2bfHDAi7l7ZQXBEqkxkTibYxk8fFeLNU+imJX/VhdF9ra2v1z/n1lXfEN3L1k9w9dwotNtDahoZtJD5euTSic2+b6kO5X5n4RCCdSuh0pYuu5gOMdQwIm2PVlie6JyeCOVNG5886+EhJSizoUjzmhLfL7WkXBK4/a03EEBrJOZ9snplEqAteDsGs3H8l+HviF3J2kpRcxdGBSt7ZJrB1GWsOwSOHG+pGi/EWNyAEn/XHc49CYzeIMQbVVAsajRkt+N90Rc+ARxMQR4gWMYLnBqaLf7j9UNo4FHZOLvDs0sgKqrX1cUiXgnxI7rojsSELuB5MqNdq/JZjBveXEvbhDKbichwgY03+r1dtlIHhceJ/OX83VNVXGjXY68Z0LVKg3+qVsmsfYxgzt/1UxLblFnoTQCGRAaSrLUsktFsvsTlsCGeILrA93rZmQWaHWf0c7s0KdFdUrlNjpURaTSKXG4K9lor5oCcG9drI1FVVfdqKFXzqxjwWbYqBsMY+hrYK6zhWEnwnDg7s/e4xarazthcnjuSJau+IbfcU+JshT+KZmbSBrwqK+G43ZRP5+ZZuJfD+Edrj7sYNuPlEXb3c8L7J5lUJxsp05fXA0TDXhcPugN4aSlNg1fKeNuWXKkl1yKtRvhYBdymlviamXJvxHg7UnyXVcp0ZQKdpXaXTe0HgSD8bzshIzGDEbn3TteAeofkL0LxxV/mdIn2YtxK8V7jJij9m6G1to8v05sOD17OmWuHCGjvNhzQa2fv2ccXrZzIqO+k1EhkHpJtpVpF9fFXzY/0+qTOloA+rXiPWlfxtono42JnUvLFatowYnY7n9r+3hR7JmDbddzuBfXeXKrinYj7qHQbEfMS7L4rpNNKrJ0lFo9aZ5waVNoDYrptRbSDcTloFaC8Z7EsE4p2Xx9CEx7zCLtMH3A4/QtoqTlXt13pvTfkna4lQEu4t+pKegJTuIHq5m6qUbOMkq2iHmAcG00PyEWeJsKaMLzhVJKwxeshximNwDAvaWTI7zk8L2yhmI7LSqDyLsefU2Ppo1I4KFCFJSsvpjfu2Im134yvC/BYUktBN+nXgtuoIZYIv5sC6Ni0i4ge5eW/b82yf+aLSPtVsO0OwHZ9vV+fFmtQVEjZlXCV0wOz5tlcO4JxA37vTZUjcLJC9A3/5v93/+3ZLcVcojdKMba+HajioZR0FQ2GceCh3O0H3FeZz7VsirUo6hMeQFq1tOC0hsOV6JWbSYaH4gVVM7iodrfK6KzP5pjGpi8n/akeeS3N0rhO++1XlDrb8wS75C4UPBz+tXZHnuA9ZnLUPVvOy0UaJzv3Z+1wbDqoebf37vY8BRoewq8G+koYYSDHHiGKGq2xKq/KDaFiv2T+ls/mR1BbhbcCyqKpHW56Tftn73SY4m3Fif1p28OBe07NDtotLjWt7rBREWRS/rm2M+xn2P/38rekbCYxhyeYxdc/NhZ6Nfp9VQsi2XlXZDbnA8acWDbM0fq3qBQ78XwHd4nxcsolljFk/6G9Nk+JsrwNcyNlCGqcm5WnDBz7GalPmVUiLUKIaveODD/hmoSuL3tR/1ywTq9r6UQqwGOKZ5JVX/CZE1SP8CuAUisHURLBwlKTC4Kgl42e3FrF21Oq+08kMtMAEOgBof3hGBzE47v65RzzfU4nECmaHAUi/aSYVkZN4EGKQ5TpAHIimwG7LEmS6fRIE70x/GlU+aYYhr6YvUsx70PBjx6zmes2RENydtOuHwoVwSLOQ1D8POR7snTkcn0Th49JEloClpPi4Nmiteu7i5Qs6Lxcqmf5boF2ewNNXRwHTVhE6710aVfPsKVw31lk3SxR2svsmIXPaRVUEKIZrd5ELMZpaIRncrQmGH+6Y+WqIBg35x6/kMxLGV6eJet3Hsf+tp2gMO58LeSl3ZeKLn2LHAFeWWaOCUBc8cbAjYwWz/C9Z2PpHdpEDKFV9htmFGj0w85SlFqU1vtolj3oc8T4DZrvYjCh17/ve8+VtSSLvQNhXlSg4eBeDnbPVUQfHUVWfOh7HYRSDHJ5cbyQa09LWAOhdowcnuty6eKhha+Lpw6FNBrMik0glOX+UIYHeVyivvn7D8JraRCe009+Re/Wq8+0nmgUQVAMJm8k44JEMzVTNJ6sujE0s7g2wL7QC6qXhbylky61rruZ70R6SXGbX4gTa7tFCYQqQptmnMvZtAM0qmvTKDZdUsoOVKeX15lDrgsory2TrofDCUdml9TtNMYSOZ2BTbaJNU6tzL4FvLFtWQe8ZNQWZYjySPyItuuhdD0Sa8L80upLK+0GKLc35EQC7uFMRx8vCOhar/jBQRQj20EUBUzVsc8OMteOoO/KbYTD7YRFq3jijaKZXS1x0nfweMTMWTeahlXWLVoi8IzTKHwJCu68dSsdQC5EKVEMduo0pwtcdBgz7AqvXd9MigvtOFwaBNKqZcasu1S3FOeXEHP7W1RFv6RVSsRbbX4ZJMB8ZFvCAwvEarRf2A35T5jQcslx/LuYL6RFPr/EZfDbiSVwr4f2f5H8Ge9nfQecHjOUc6xn2P/v429b2gWA2PEY+nWAnnzbwYxPUgB97G/cBm6/PsKyRG+B9mn/vMGUs0yMIPfzoj/j4c4QkdcJQ5ZTVQ70rzK/0Uqz/mgB/4/+rqzdK8JaJdxTkmvJ83q4r0+6T7Uch96isSebKKCbOWXbbOLKPxxRxhpW1c5a1dP9u62WtGJol76XLe5bv9Xd8vrcNOTANbnKiVNwi7QdQUAEM5dbFDdiHNX2+UhOZk2jER18ZQ8qE0rXgBAvWjnIRcbdTHQjzjP0qCz91V5dzjckLc7KbFA2RSW1O98lvTF0c6f7ygOEU39JBHQuYuRZGaP+y5iadqW4Qi6vqIvgDeLDhivurdSWL+XlR8Umryr84ecjdv7KLp0tuZ8Zn8yFx7zMcJwuJPxneB003DkneErZVAhTO7IybN6W/gb3oiES0qvjVncjHpLiO6HOgtBIEt73okupnXI6BiYjQXINO+e5VZkl6aTHju/tmgtnrk5lRW8nrztQ/XdTpkx3wVC/9LFD1Hk9ze0qY9IgUeTzddh4paNBihkFRAKFNb4nSWbPXnpAmFX8BWBLiTRiyvZDuZzFS0heZgldH7L/s6cxNXxnTAF3QugLqmflUitcXdUH7qiSPezvt318Nf2J5/uePg3Y+CZHiOGnnF+53oca7isVPBZY+i1w14pLiF025TqpyF/6EdkLj+43vdt0GjYX57lyamM4WtliiNcfk65FK19RLfll+tJpu6kqIySbpz9P6fZ6/yGZN/iyNHAn6/7rSADWPji1n1BkpTzfuIvSkReVEizV0oCHh6cHNIpF7vBbC11OiEIQ5BwkSl9SMMhCpTWcaAMQpXi1u5TtORiLBE3f79ieMeUftJmkKTBX+XB3og4i1+0qU4np/Oz6jsv6Jwvy3vSfafqs8uH/PlrcRdF5GyxpjISAe9FRh8GY6/6bOBIUF26o7kWFGjStLnDUW6NIKjcLWAbMmPUMkWM+j3SCLCizkeXfNa08jziPk8Qng9eb9gyDDZAFvucdAmsWxSo0PhuSD7d+dBRDmkEz+8My0q1d+kSj2+1GVXMdzfI/I1XFWmOQslI4GSoSqhlXHDxTkSFHkHgI/GPNEaZdAgrzkjA+4bLjORinGG34PcKjeHW+rVXVBX5KKQ5clHKN1vYZ9YnfxJke8Tx25rM/N5vafKdDpmixXJVRNE+UoDdLwtgCIt0qoS/+a3KYIx40W56l4klM3A6kx0YpXKpV+SOnmbZlhqpHHFOYNIdzY4JuMB6MCuHjr/krB9N2FD0pQRe8HeEGotXS896/MzbovzkBOd9dxL4ijbpTSGjqlh2W6XFx8yOjr6OeiY6q6gT1xNsC4SwHv2eOesfSaW/2aU/5yDnuv1f1s2ddDdh+lUYF9vXK5nbMDhHNkc2RzZHNkc2RzZHNkc2RzZHNkc2RzZHNkc2RzZHNkc2RzZHNkc2RzZHNkf2v4HMYp9UVe9srhuXngKXAH5e8iTq1IrwkQc7cq9/+ubO7YEdWz/f+tb8f/ZE7rj4XcmKr91rd2z77s2V3wGvrFvwZteOp3HXCXLV8Y+Fj+XQtMMw+JoaBgUQP7FXKWYg4YbUR/Bov3mVH5D3pHGLjr0UZK4115przbXmWnOtudb/mS2x8zQcg3fA3t7WAY+LgmL31pd7z1qc1xnwYYSc5TwhlpOaXuu3iuy5+ezLjCTkifMcG+dWQIxa2/iB0lvwTeyy3qsNn786bqfD7dWpPL4zJPMqXo05b23Sf2s33SOITYPznLn+9f/QKDk3jvXHZbKaCowyPJwPMgypVGIGA4j6ZSGuogUKs49hBNb9xAUvyQo1g5gWCkbUL49JRI5WkZ692ZSu7JuMAJibb/B1pbpS0rlIg1oicZ5sVwyfjDxsoKngJtTLA4Cbp3dXPl6AZwJSww/IV1SWR6bn9J1YIbzBDlu8JYIbhHTTPy0EtgVP1daZK8HEOpPNwMGuFDfrp7+c6vza/DWD85Q+CVq6THL3BTkTrbgm2lLpPH2HaHae2bNkyB+TkMrQNEeiuwbzsA4hvO6SWfaHVAVbfVER2JbKqCEgU02IxIGpaFehZq/6Ng6TC3EKFxig/+y84u58WJ+YAQcSiJHpJZOgtXpWtnjJiy1IN9ihtV/DOH3ynL/DIu3bAaaH9/9iyzULKoPhXkioy+0xq9/UOoCxPcw7MYMm/WRsSLj0ZrfReTQQ+MLNryLMsaU49HhSwYLvm6CsenQaIy8ODe0/XZORRsWZPxwtGAkq9hFRwELTlJ4VT8OZE/CHID/dBk+uLCSZnSv3M/0GJB7z7ErKU9j1nNLunnXKnOKxgmdB9ufW58eiWg4F7DShvOu8h4UHfkwU3Lfe6aqd737ywAHcN+4L5ukbFhvz4xMqDVm3DuHevvlaFIvt+aj/SQP7iB7pslQkrHdpHMzTWx96rY9urdRE7gPYXpyTbq17bABlP07qlz9MJKZHE3PMGPDApjFr/g7Zylka2xc0auqh75F/UTq5JVrPKunuSXYLTThYENS4/VyY3wO3BW+b84/3m2vYH4qoCS7pY7K8XUeptLCPB36udTmTWtvXvF5pvjYfJArbMiBqpCoda8TzIiVS1X0Deenr/Njqlkpt5Nb9nqs9C0Yw0/gNH8Par6eFyTdW1kQOyuMH/NoUJnvk2cjo/vlvjDZHgrTHUcf3HHzjwuTzZeFAtHJwU2rwDzeEtDcqe5szB7n7RNSzIDM7jIIs2k6LE3PqdkFwNReKQXvMFZ8GTTqU+vboo2mUn0P+w8++duzYaPz5XrC8nkABVtYkuYcmRC5bdF0UKjr2c+38pTDGtn7zR2gluP1YlGnq/qaxU6OPSHf4668n4XrBZpMKzllGg+wI8ncylP8yzCrQXO2h75WnOlQFB7ImDoZEczcVtfzk77aL5qfvT3PYz7YoK5Uwwfk6kIy8ycqaF2jj1yKxBRvYvo4PkekSwjPKHbs8Sp0GqLti5dc+NrQfxmU9zwNMbBoTSWyTKufBH6ol2KnWqgWbZolyo27RT3teikGT1FHZHlTXY26wGCprMjYEes7089lI0WKWckOvPOfwuUWk1If9Nm7/EZfAVLfD20+fCP7gySdjIcID1ej0sbSe+eF+4zeoe10Win6+5VIzlrxssMjcz3U/F+I3z8PwePE3oXWOBVxOYgNxdCCgf9OYAmo3qfhYm64AolRPSgH2wAzGJae668cZwMNI7G6uVxW6OWFyeVFvgxPmd8UqCcfOtvC15RsqGyMHz8Ht2Ch0ZlVO3luttR/dXGhWrrKDRTW70gb7dOlksJewphsGckk82VqTF+dyejBd/8X1SZvH8iZq5LKoJmUbNWHZ8gGzQvblw0NQw4TNCWful29Qtqt4X67IOzwqb+h/fdLp7VnECfF9xejFSOfxFcCMOgMfc7F6ehX7s8bYUaOTaDVwWqHNjqhg/vwAvhkUNaPQOCuOmEt+vlS/oFeUliOxPAsADkOBXINQ/6876L7JtMkEUZ1BqNRrmmllmqSiyXTOpe7H65SNvd07b2eK0PJ0BravmehZhz4/uGV/W5KnYoMd0rnp7UD6hO7o4K2aqx9/o59AJ3FMA9SnP37oWXBHjCHG3klz6/fITMuk4Xc7Qdt3k08+bDjmj4rbzXX+jtKTyZt2ZQnlXc+bN9PypOaxloQmFiYgkTu4+OwYjndITw1qU6ZyjqCZmuYTUNEvj671IpZVoY+MscfTGMpxZhm6icobP6pM+yQRLvb3Uvh6m+2kRaTTJXshOL/KTKV5Z994mnnhJs+CTzIYfmkM8ZTv9DLenBS6SOk3ajYxx7du8Fzm3GgoGj0fMPyd8LviSM+gIg/7DwWSH29atyEYw03WR9KHqRLAiWgpRmkL+UdrrSbkzlcP7yZcqaT1pmbScOLubUECATsJijcl7pVntL3UyCMvZVQEJ2BZcz90b9HA5wkL0011X+WO9+SZe+rzCpBXpuGevnSgHzhmiuclEynAV3I4rc+jx+em0uF3sG2/hC3zbsJSI9vQzWMmaJOVNDFIpWCbcDRW6JGbIt+ioBFm06AI93TTTbawl17uU/R6uLc1pBlj6iO2ico1x+oOgw6uS4/ubQg7STxxhAFi7Zv+eP3sAbznjrLcL53IyKjJRT8/2ugYy7xd5+HbFBaQTvyaesM6djXRZVdbWoIeOUBZIjiQWqCkgs5LSOCi1O3VDgd7QSdIzVQvC60a3HKSO+xP4NbtcU4/9anzwEGVUU7kTJ0FDJjHmu8seXHLoZGr+1/sFScuzDavOVSl3DMNhweptJqXyMipjT3Tay6ZLdBhl29Tv+jpJ8Fv5nlSKRGH/Y7eoKXd6p10hxzpm6TipU+SzVEYpUkSeDz1DF6zZLAvj7tLnlE6GXPScNJiGUNFKZXb+XF1LMcCiSisBHnjcECq/HYitZlG9XI7VZSrOrGI9LXHJwMBbSlg3RVxXwSEVTD5OAXwYqQkQgXW34hI+DJp3V/SHLYHe/76UVFTr3KNZ0Hp5MkTTaI+3gfOj1t2WL+mQA+IwvamSzJm3EKlapi1jPqOJ+nmtftTbP8vTjoAYw9JFxnO9acvPdSUFgOr/MgPXAYNPhKch3jvXKTynQgp+qbuaBNtCSiTPDnJPtafH97czGVn6FmXu8VFx/rbHJ5JKJaDDfTCrw7t9zEgfvnW1bv5RnoacaLhNLyKyG1eUS3fuX9sZcvAAv0naGme9KV0MSc5x29mrTgMVCiVk2tewassOvF7J8zJZyOVF8ObEvoo4iZICPXe3oI3D/SdjYBV1oHI4skeUHo5sv+AsuRsiBNbYrUGrTcWqYNHmGVHChgJrvVKLg3iCCZoalVOQJJbUyQOhbRouNJ5G2bJNbnQ4RQqqjCCWH3hxvRDL4Fn/TTtPK2JJprR4L/yu8dc41mVmB6/l/FsKNGR1sUzw3Nrb7qAruaR6xMFgNBoUXpqftRA000kA/QX6DL/pmsOJImqVx46yS+OEs7jpuy5ieu5cy0c/QDNd/ukpFu0Trl5MyZDav1SqBzTb++OSz9Ei5auyJQ4Ymz7R+m1h6nRIhEvuftxLZvbi4jzKfJg2kwK1wgOzTOQjHr6LvGR9ckCyCOrSch5dtY4bGDDNblF49GFh0yILaEmxEala1hT5orDkKT0XzI49b1508B4XPO+Pm8o18w24HPHHRH/gHRr6sb08mLnT6b9rNQL4jL3U4nk/lufo0rDbygi9TZkzPafkCzK4/Oi0hZ2NG0A1uR/yoNqb/olUnxElA7YcnhsdGys2ePEAK8FHA2kDc77IvhB0I6gTId331c2f3sV2naugtbclcfwv54KxU/m9TbfwI9OZpc5lkU5VrCxkvb31tp7Oj4Eq4H8NLYQdDPzLNE6nuI6plcqI0I0/1J9BDXuWZ734vneN9y8SjGJxRcxXns/RqU/OTQAvGhyTxuE7rozJv8YXfGhc3ZXTnLc+tJfBcLiSPmJuEHvGVApp33nPzKu+ofspjWFLQBtaK1tScRnpAk1vekBPWlU1vv8xyvBt471L1iJBpMisKY+VwlT+uON6ouiX3ayMoeqvS5PanBYyzXlXffeF98uqCLik64TudW2wWvWNa3s1M9g7cDL00p9bxpF29MX5JPvpL/KFHhAznKqq/gD/XOCknTn6uTzH3khnWsrqZGDKdWqMFDqRrHA6/DlDMbJRJTmfj57cbKb390cefcb26svnXVNZojDIKaeu5449ieoX7aNymVuo/KsKNzWmyvVU7fEN4cp0EC/W3vM6VVOl/0yBVv+uWTFzT2imqQ3nImeFwHx7Ep+1/Ohqhw/R3rGYMDViaZRo0dr7VfH+hF7Wl1faTdi5TTmv301E6fDCFziKEE4U6tf5IqfV8wwCJCgNhPqktxCXXr7JgZygjLOuerZWcsi+uCNVb8sXLIHAuTmQzCjAz4OZaimix35dRs3oiUvt7sX4VGF7n7szJ34fQ2LSPP5YPO4arSGiPnsYRRGW0KcuLeTxWZZv19LeASyTUmXLAq8u+WVyvt131cTOxS57TmXWwDTyWW5QRrbv//SdBZPoeg8pD2ttQYp0BTxy4Wwv1qeunLu3n3B9vQnoxycp09s/f7MYq90jkUGBHgwX/zozKc0DoXWYHadQo8HhQZNtlunq6vlA40FVYpd8mqbITIIQhr8UFmQMVbwYSWRF+SsX2pqz4W/cJ5IqiSgtB2BuXtSRYNr0RufYMcQOyM0e6ngZz78mLGXaXZGuJXbE3B/Zc7ruA+CuwAMAKio5XvJHW7FXedPsrjag8fqoNbU5WA/IPPFP+/7O0rAEvD7L+vnt8eW/MBHrIA9r3gytACupxOf4sQ4r9CyQ9ad9vXxzyJf94u/aQccjog4AqSdqaWilWmuEdAjNPcdL48tenfoeppZOPpoy1e6Uj7vcHyqG8w7ESErEx+KADUxnAAbQ8PiBl9Wo6ftPq9+W+b4opnflgl8VejPC3/W4FAVUTN/5kdn/nF1O2hSjbUHD7/18kp0ZE4t12aW2NuWvSyPn2xIXax/pLLrns+woBzqIt4sPBalJ9otazNmyLi19EN1S0g34cOIFAMVa/1I9ebLG5v9Um4i+uyDStuSrYX+4vjB8Vrn5d07w3dQPv3s6/8HUEsDBBQAAgAIACmMN1BYm+sGTQAAAGwAAAAbAAAAdW5pdmVyc2FsL3VuaXZlcnNhbC5wbmcueG1ss7GvyM1RKEstKs7Mz7NVMtQzULK34+WyKShKLctMLVeoAIoZ6RlAgJJCpa2SCRK3PDOlJAOowtjSHCGYkZqZnlECFDUwsYCL6gMNBQBQSwECAAAUAAIACACHk9dGiiTiqPoCAACwCAAAFAAAAAAAAAABAAAAAAAAAAAAdW5pdmVyc2FsL3BsYXllci54bWxQSwECAAAUAAIACAApjDdQjlXbtYc1AAD+cgAAFwAAAAAAAAAAAAAAAAAsAwAAdW5pdmVyc2FsL3VuaXZlcnNhbC5wbmdQSwECAAAUAAIACAApjDdQWJvrBk0AAABsAAAAGwAAAAAAAAABAAAAAADoOAAAdW5pdmVyc2FsL3VuaXZlcnNhbC5wbmcueG1sUEsFBgAAAAADAAMA0AAAAG45AAAAAA=="/>
  <p:tag name="ISPRING_PRESENTATION_TITLE" val="ЦОП"/>
  <p:tag name="ISPRING_UUID" val="{1E12E540-449E-42E8-A79B-C2B92CAEC5AC}"/>
  <p:tag name="ISPRING_RESOURCE_FOLDER" val="D:\ИНформатика\ЦОП_проект\ЦОП\"/>
  <p:tag name="ISPRING_PRESENTATION_PATH" val="D:\ИНформатика\ЦОП_проект\ЦОП.pptx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W&#10;Цифровая образовательная среда&#10;http://infodoportal.ru&#10;_blank&#10;|&#10;"/>
  <p:tag name="ISPRING_ULTRA_SCORM_COURSE_ID" val="F0A58792-C0DE-409E-9E8D-124BCB34C8D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</p:tagLst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1130</TotalTime>
  <Words>406</Words>
  <Application>Microsoft Office PowerPoint</Application>
  <PresentationFormat>Широкоэкранный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Corbel</vt:lpstr>
      <vt:lpstr>Gill Sans MT</vt:lpstr>
      <vt:lpstr>Times New Roman</vt:lpstr>
      <vt:lpstr>Wingdings 2</vt:lpstr>
      <vt:lpstr>HDOfficeLightV0</vt:lpstr>
      <vt:lpstr>Дивиденд</vt:lpstr>
      <vt:lpstr>Презентация PowerPoint</vt:lpstr>
      <vt:lpstr>Национальный проект «оБРАЗОВАНИЕ»  </vt:lpstr>
      <vt:lpstr>Цели: 1. Обеспечение глобальной  конкурентоспособности российского образования,  вхождение российской федерации в число 10 ведущих стран мира по  качеству общего образования.  2. Воспитание гармонично развитой и социально ответственной личности на основе духовно-нравственных ценностях народов российской федерации, исторических и национально-культурных традиций.  </vt:lpstr>
      <vt:lpstr>Бюджет  национального проекта «Образование»</vt:lpstr>
      <vt:lpstr>Федеральных    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ЦОП</dc:title>
  <dc:creator>Vladimir</dc:creator>
  <cp:lastModifiedBy>Vladimir</cp:lastModifiedBy>
  <cp:revision>91</cp:revision>
  <dcterms:created xsi:type="dcterms:W3CDTF">2019-05-21T15:43:07Z</dcterms:created>
  <dcterms:modified xsi:type="dcterms:W3CDTF">2020-02-19T09:29:17Z</dcterms:modified>
</cp:coreProperties>
</file>