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62" r:id="rId6"/>
    <p:sldId id="264" r:id="rId7"/>
    <p:sldId id="265" r:id="rId8"/>
    <p:sldId id="266" r:id="rId9"/>
    <p:sldId id="267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159" d="100"/>
          <a:sy n="159" d="100"/>
        </p:scale>
        <p:origin x="150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D4A24-753B-4F7C-AC23-D9C8D242D9B6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9F0E8-B12D-49CC-9644-67287D978F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323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9F0E8-B12D-49CC-9644-67287D978FB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639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9F0E8-B12D-49CC-9644-67287D978FB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931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9F0E8-B12D-49CC-9644-67287D978FB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50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9F0E8-B12D-49CC-9644-67287D978FB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743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9F0E8-B12D-49CC-9644-67287D978FB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964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9F0E8-B12D-49CC-9644-67287D978FB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294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9F0E8-B12D-49CC-9644-67287D978FB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3340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9F0E8-B12D-49CC-9644-67287D978FB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777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9F0E8-B12D-49CC-9644-67287D978FB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013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286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455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568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1542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00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659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8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76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540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05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43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68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3885" y="1754021"/>
            <a:ext cx="5340016" cy="2387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sz="15000" b="1" dirty="0" smtClean="0">
                <a:solidFill>
                  <a:schemeClr val="accent1">
                    <a:lumMod val="75000"/>
                  </a:schemeClr>
                </a:solidFill>
                <a:latin typeface="Academy" pitchFamily="2" charset="0"/>
                <a:cs typeface="Adobe Arabic" panose="02040503050201020203" pitchFamily="18" charset="-78"/>
              </a:rPr>
              <a:t>Python</a:t>
            </a:r>
            <a:endParaRPr lang="ru-RU" sz="15000" dirty="0">
              <a:solidFill>
                <a:schemeClr val="accent1">
                  <a:lumMod val="75000"/>
                </a:schemeClr>
              </a:solidFill>
              <a:latin typeface="Academy" pitchFamily="2" charset="0"/>
              <a:cs typeface="Adobe Arabic" panose="02040503050201020203" pitchFamily="18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0916" y="3638134"/>
            <a:ext cx="5747084" cy="1655762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Циклы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83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0727" y="245048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8900" b="1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Цикл</a:t>
            </a:r>
            <a:r>
              <a:rPr lang="ru-RU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– </a:t>
            </a:r>
            <a:r>
              <a:rPr lang="en-US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en-US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b="1" i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многократное</a:t>
            </a:r>
            <a:r>
              <a:rPr lang="ru-RU" i="1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выполнение одинаковых действий </a:t>
            </a:r>
            <a:r>
              <a:rPr lang="ru-RU" sz="27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(команд, операторов, инструкций)</a:t>
            </a:r>
            <a:r>
              <a:rPr lang="ru-RU" b="0" dirty="0" smtClean="0">
                <a:effectLst/>
              </a:rPr>
              <a:t/>
            </a:r>
            <a:br>
              <a:rPr lang="ru-RU" b="0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168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366" y="1761359"/>
            <a:ext cx="10463520" cy="3777668"/>
          </a:xfrm>
        </p:spPr>
        <p:txBody>
          <a:bodyPr>
            <a:normAutofit fontScale="90000"/>
          </a:bodyPr>
          <a:lstStyle/>
          <a:p>
            <a:r>
              <a:rPr lang="ru-RU" sz="8800" b="1" dirty="0">
                <a:solidFill>
                  <a:srgbClr val="7030A0"/>
                </a:solidFill>
              </a:rPr>
              <a:t>2 типа </a:t>
            </a:r>
            <a:r>
              <a:rPr lang="ru-RU" sz="8800" b="1" dirty="0" smtClean="0">
                <a:solidFill>
                  <a:srgbClr val="7030A0"/>
                </a:solidFill>
              </a:rPr>
              <a:t>циклов</a:t>
            </a:r>
            <a:r>
              <a:rPr lang="en-US" sz="8800" b="1" dirty="0">
                <a:solidFill>
                  <a:srgbClr val="7030A0"/>
                </a:solidFill>
              </a:rPr>
              <a:t/>
            </a:r>
            <a:br>
              <a:rPr lang="en-US" sz="8800" b="1" dirty="0">
                <a:solidFill>
                  <a:srgbClr val="7030A0"/>
                </a:solidFill>
              </a:rPr>
            </a:br>
            <a:r>
              <a:rPr lang="ru-RU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en-US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1. </a:t>
            </a:r>
            <a:r>
              <a:rPr lang="ru-RU" b="1" dirty="0" smtClean="0">
                <a:solidFill>
                  <a:srgbClr val="7030A0"/>
                </a:solidFill>
              </a:rPr>
              <a:t>цикл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</a:rPr>
              <a:t>с </a:t>
            </a:r>
            <a:r>
              <a:rPr lang="ru-RU" b="1" i="1" dirty="0">
                <a:solidFill>
                  <a:srgbClr val="0070C0"/>
                </a:solidFill>
              </a:rPr>
              <a:t>известным</a:t>
            </a:r>
            <a:r>
              <a:rPr lang="ru-RU" dirty="0">
                <a:solidFill>
                  <a:srgbClr val="7030A0"/>
                </a:solidFill>
              </a:rPr>
              <a:t> числом шагов </a:t>
            </a: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ru-RU" sz="3100" b="1" dirty="0" smtClean="0">
                <a:solidFill>
                  <a:srgbClr val="0070C0"/>
                </a:solidFill>
              </a:rPr>
              <a:t>FOR</a:t>
            </a:r>
            <a:r>
              <a:rPr lang="ru-RU" sz="3100" b="1" dirty="0" smtClean="0">
                <a:solidFill>
                  <a:srgbClr val="7030A0"/>
                </a:solidFill>
              </a:rPr>
              <a:t> </a:t>
            </a:r>
            <a:r>
              <a:rPr lang="ru-RU" sz="3100" b="1" dirty="0">
                <a:solidFill>
                  <a:srgbClr val="7030A0"/>
                </a:solidFill>
              </a:rPr>
              <a:t>- </a:t>
            </a:r>
            <a:r>
              <a:rPr lang="ru-RU" sz="3100" dirty="0">
                <a:solidFill>
                  <a:srgbClr val="7030A0"/>
                </a:solidFill>
              </a:rPr>
              <a:t>цикл с </a:t>
            </a:r>
            <a:r>
              <a:rPr lang="ru-RU" sz="3100" dirty="0" smtClean="0">
                <a:solidFill>
                  <a:srgbClr val="7030A0"/>
                </a:solidFill>
              </a:rPr>
              <a:t>параметром</a:t>
            </a:r>
            <a:r>
              <a:rPr lang="en-US" sz="3600" dirty="0" smtClean="0">
                <a:solidFill>
                  <a:srgbClr val="7030A0"/>
                </a:solidFill>
              </a:rPr>
              <a:t/>
            </a:r>
            <a:br>
              <a:rPr lang="en-US" sz="3600" dirty="0" smtClean="0">
                <a:solidFill>
                  <a:srgbClr val="7030A0"/>
                </a:solidFill>
              </a:rPr>
            </a:br>
            <a:r>
              <a:rPr lang="en-US" sz="3600" dirty="0" smtClean="0">
                <a:solidFill>
                  <a:srgbClr val="7030A0"/>
                </a:solidFill>
              </a:rPr>
              <a:t/>
            </a:r>
            <a:br>
              <a:rPr lang="en-US" sz="3600" dirty="0" smtClean="0">
                <a:solidFill>
                  <a:srgbClr val="7030A0"/>
                </a:solidFill>
              </a:rPr>
            </a:br>
            <a:r>
              <a:rPr lang="en-US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</a:t>
            </a:r>
            <a:r>
              <a:rPr lang="en-US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ru-RU" b="1" dirty="0">
                <a:solidFill>
                  <a:srgbClr val="7030A0"/>
                </a:solidFill>
              </a:rPr>
              <a:t>цикл</a:t>
            </a:r>
            <a:r>
              <a:rPr lang="ru-RU" dirty="0">
                <a:solidFill>
                  <a:srgbClr val="7030A0"/>
                </a:solidFill>
              </a:rPr>
              <a:t> с </a:t>
            </a:r>
            <a:r>
              <a:rPr lang="ru-RU" b="1" i="1" dirty="0">
                <a:solidFill>
                  <a:srgbClr val="0070C0"/>
                </a:solidFill>
              </a:rPr>
              <a:t>неизвестным</a:t>
            </a:r>
            <a:r>
              <a:rPr lang="ru-RU" dirty="0">
                <a:solidFill>
                  <a:srgbClr val="7030A0"/>
                </a:solidFill>
              </a:rPr>
              <a:t> числом </a:t>
            </a:r>
            <a:r>
              <a:rPr lang="ru-RU" dirty="0" smtClean="0">
                <a:solidFill>
                  <a:srgbClr val="7030A0"/>
                </a:solidFill>
              </a:rPr>
              <a:t>шагов 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(</a:t>
            </a:r>
            <a:r>
              <a:rPr lang="ru-RU" sz="3600" i="1" dirty="0" smtClean="0">
                <a:solidFill>
                  <a:srgbClr val="7030A0"/>
                </a:solidFill>
              </a:rPr>
              <a:t>цикл с </a:t>
            </a:r>
            <a:r>
              <a:rPr lang="ru-RU" sz="3600" b="1" i="1" dirty="0" smtClean="0">
                <a:solidFill>
                  <a:srgbClr val="7030A0"/>
                </a:solidFill>
              </a:rPr>
              <a:t>условием</a:t>
            </a:r>
            <a:r>
              <a:rPr lang="ru-RU" dirty="0" smtClean="0">
                <a:solidFill>
                  <a:srgbClr val="7030A0"/>
                </a:solidFill>
              </a:rPr>
              <a:t>) </a:t>
            </a:r>
            <a:r>
              <a:rPr lang="en-US" dirty="0">
                <a:solidFill>
                  <a:srgbClr val="7030A0"/>
                </a:solidFill>
              </a:rPr>
              <a:t/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sz="3100" b="1" dirty="0" smtClean="0">
                <a:solidFill>
                  <a:srgbClr val="0070C0"/>
                </a:solidFill>
              </a:rPr>
              <a:t>While </a:t>
            </a:r>
            <a:r>
              <a:rPr lang="ru-RU" sz="3100" dirty="0" smtClean="0">
                <a:solidFill>
                  <a:srgbClr val="7030A0"/>
                </a:solidFill>
              </a:rPr>
              <a:t>-</a:t>
            </a:r>
            <a:r>
              <a:rPr lang="en-US" sz="3100" dirty="0" smtClean="0">
                <a:solidFill>
                  <a:srgbClr val="7030A0"/>
                </a:solidFill>
              </a:rPr>
              <a:t> </a:t>
            </a:r>
            <a:r>
              <a:rPr lang="ru-RU" sz="3100" dirty="0" smtClean="0">
                <a:solidFill>
                  <a:srgbClr val="7030A0"/>
                </a:solidFill>
              </a:rPr>
              <a:t>цикл </a:t>
            </a:r>
            <a:r>
              <a:rPr lang="ru-RU" sz="3100" dirty="0">
                <a:solidFill>
                  <a:srgbClr val="7030A0"/>
                </a:solidFill>
              </a:rPr>
              <a:t>с </a:t>
            </a:r>
            <a:r>
              <a:rPr lang="ru-RU" sz="3100" i="1" dirty="0" smtClean="0">
                <a:solidFill>
                  <a:srgbClr val="7030A0"/>
                </a:solidFill>
              </a:rPr>
              <a:t>предусловием</a:t>
            </a:r>
            <a:r>
              <a:rPr lang="en-US" sz="3100" i="1" dirty="0" smtClean="0">
                <a:solidFill>
                  <a:srgbClr val="7030A0"/>
                </a:solidFill>
              </a:rPr>
              <a:t> (</a:t>
            </a:r>
            <a:r>
              <a:rPr lang="ru-RU" sz="3100" i="1" dirty="0" smtClean="0">
                <a:solidFill>
                  <a:srgbClr val="7030A0"/>
                </a:solidFill>
              </a:rPr>
              <a:t>ДО, ПОКА)</a:t>
            </a:r>
            <a:r>
              <a:rPr lang="ru-RU" sz="3100" dirty="0" smtClean="0">
                <a:solidFill>
                  <a:srgbClr val="7030A0"/>
                </a:solidFill>
              </a:rPr>
              <a:t>, </a:t>
            </a:r>
            <a:r>
              <a:rPr lang="en-US" sz="3100" dirty="0" smtClean="0">
                <a:solidFill>
                  <a:srgbClr val="7030A0"/>
                </a:solidFill>
              </a:rPr>
              <a:t/>
            </a:r>
            <a:br>
              <a:rPr lang="en-US" sz="3100" dirty="0" smtClean="0">
                <a:solidFill>
                  <a:srgbClr val="7030A0"/>
                </a:solidFill>
              </a:rPr>
            </a:br>
            <a:r>
              <a:rPr lang="en-US" sz="3100" b="1" dirty="0" smtClean="0">
                <a:solidFill>
                  <a:srgbClr val="0070C0"/>
                </a:solidFill>
              </a:rPr>
              <a:t>Repeat</a:t>
            </a:r>
            <a:r>
              <a:rPr lang="ru-RU" sz="3100" b="1" dirty="0" smtClean="0">
                <a:solidFill>
                  <a:srgbClr val="7030A0"/>
                </a:solidFill>
              </a:rPr>
              <a:t> </a:t>
            </a:r>
            <a:r>
              <a:rPr lang="ru-RU" sz="3100" dirty="0">
                <a:solidFill>
                  <a:srgbClr val="7030A0"/>
                </a:solidFill>
              </a:rPr>
              <a:t>- цикл с </a:t>
            </a:r>
            <a:r>
              <a:rPr lang="ru-RU" sz="3100" i="1" dirty="0" smtClean="0">
                <a:solidFill>
                  <a:srgbClr val="7030A0"/>
                </a:solidFill>
              </a:rPr>
              <a:t>постусловием (ПОСЛЕ</a:t>
            </a:r>
            <a:r>
              <a:rPr lang="ru-RU" sz="3100" dirty="0" smtClean="0">
                <a:solidFill>
                  <a:srgbClr val="7030A0"/>
                </a:solidFill>
              </a:rPr>
              <a:t>)</a:t>
            </a:r>
            <a:r>
              <a:rPr lang="ru-RU" sz="3100" dirty="0">
                <a:solidFill>
                  <a:srgbClr val="7030A0"/>
                </a:solidFill>
              </a:rPr>
              <a:t> </a:t>
            </a:r>
            <a:r>
              <a:rPr lang="ru-RU" b="0" dirty="0" smtClean="0">
                <a:effectLst/>
              </a:rPr>
              <a:t/>
            </a:r>
            <a:br>
              <a:rPr lang="ru-RU" b="0" dirty="0" smtClean="0">
                <a:effectLst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>
                <a:effectLst/>
              </a:rPr>
              <a:t/>
            </a:r>
            <a:br>
              <a:rPr lang="ru-RU" b="0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935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320" y="239364"/>
            <a:ext cx="11586566" cy="3777668"/>
          </a:xfrm>
        </p:spPr>
        <p:txBody>
          <a:bodyPr>
            <a:normAutofit/>
          </a:bodyPr>
          <a:lstStyle/>
          <a:p>
            <a:r>
              <a:rPr lang="ru-RU" sz="8800" b="1" dirty="0" smtClean="0">
                <a:solidFill>
                  <a:srgbClr val="7030A0"/>
                </a:solidFill>
              </a:rPr>
              <a:t>Цикл с условием</a:t>
            </a:r>
            <a:r>
              <a:rPr lang="en-US" sz="8800" b="1" dirty="0" smtClean="0">
                <a:solidFill>
                  <a:srgbClr val="7030A0"/>
                </a:solidFill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</a:rPr>
              <a:t>(</a:t>
            </a:r>
            <a:r>
              <a:rPr lang="ru-RU" sz="3600" b="1" dirty="0" smtClean="0">
                <a:solidFill>
                  <a:srgbClr val="7030A0"/>
                </a:solidFill>
              </a:rPr>
              <a:t>предусловие</a:t>
            </a:r>
            <a:r>
              <a:rPr lang="en-US" sz="3600" b="1" dirty="0" smtClean="0">
                <a:solidFill>
                  <a:srgbClr val="7030A0"/>
                </a:solidFill>
              </a:rPr>
              <a:t>)</a:t>
            </a:r>
            <a:r>
              <a:rPr lang="en-US" sz="8800" b="1" dirty="0">
                <a:solidFill>
                  <a:srgbClr val="7030A0"/>
                </a:solidFill>
              </a:rPr>
              <a:t/>
            </a:r>
            <a:br>
              <a:rPr lang="en-US" sz="8800" b="1" dirty="0">
                <a:solidFill>
                  <a:srgbClr val="7030A0"/>
                </a:solidFill>
              </a:rPr>
            </a:br>
            <a:r>
              <a:rPr lang="ru-RU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en-US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b="0" dirty="0" smtClean="0">
                <a:effectLst/>
              </a:rPr>
              <a:t/>
            </a:r>
            <a:br>
              <a:rPr lang="ru-RU" b="0" dirty="0" smtClean="0">
                <a:effectLst/>
              </a:rPr>
            </a:b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31442" y="2019913"/>
            <a:ext cx="3256851" cy="3777668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ЗАДАЧА</a:t>
            </a:r>
          </a:p>
          <a:p>
            <a:endParaRPr lang="ru-RU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Определить </a:t>
            </a:r>
            <a:r>
              <a:rPr lang="ru-RU" b="1" i="1" dirty="0" smtClean="0">
                <a:solidFill>
                  <a:srgbClr val="0070C0"/>
                </a:solidFill>
              </a:rPr>
              <a:t>количество цифр </a:t>
            </a:r>
            <a:r>
              <a:rPr lang="ru-RU" dirty="0" smtClean="0">
                <a:solidFill>
                  <a:srgbClr val="7030A0"/>
                </a:solidFill>
              </a:rPr>
              <a:t>в десятичной записи целого положительного числа, записанного в переменную</a:t>
            </a:r>
            <a:r>
              <a:rPr lang="ru-RU" b="1" dirty="0" smtClean="0">
                <a:solidFill>
                  <a:srgbClr val="0070C0"/>
                </a:solidFill>
              </a:rPr>
              <a:t> n</a:t>
            </a:r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856124" y="2019913"/>
            <a:ext cx="3358815" cy="3777668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АЛГОРИТМ РЕШЕНИЯ</a:t>
            </a:r>
          </a:p>
          <a:p>
            <a:r>
              <a:rPr lang="ru-RU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7030A0"/>
                </a:solidFill>
              </a:rPr>
              <a:t>1.Отсекаем цифры по одной, с начала или с конца. Делим число нацело на 10.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2. Увеличиваем счетчик на 1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2770" y="2019913"/>
            <a:ext cx="4200525" cy="457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2096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7579022" y="1216855"/>
            <a:ext cx="4281864" cy="244777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70C0"/>
                </a:solidFill>
              </a:rPr>
              <a:t>ПРОГРАММА на </a:t>
            </a:r>
            <a:r>
              <a:rPr lang="en-US" sz="1800" b="1" dirty="0" smtClean="0">
                <a:solidFill>
                  <a:srgbClr val="0070C0"/>
                </a:solidFill>
              </a:rPr>
              <a:t>PYTHON</a:t>
            </a:r>
            <a:endParaRPr lang="ru-RU" sz="1800" b="1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ln w="0">
                  <a:noFill/>
                </a:ln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3975" y="1294228"/>
            <a:ext cx="10463520" cy="39389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Цикл с условием: поиск максимальной цифры</a:t>
            </a:r>
            <a:r>
              <a:rPr lang="en-US" sz="8800" b="1" dirty="0">
                <a:solidFill>
                  <a:srgbClr val="7030A0"/>
                </a:solidFill>
              </a:rPr>
              <a:t/>
            </a:r>
            <a:br>
              <a:rPr lang="en-US" sz="8800" b="1" dirty="0">
                <a:solidFill>
                  <a:srgbClr val="7030A0"/>
                </a:solidFill>
              </a:rPr>
            </a:br>
            <a:r>
              <a:rPr lang="ru-RU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en-US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b="0" dirty="0" smtClean="0">
                <a:effectLst/>
              </a:rPr>
              <a:t/>
            </a:r>
            <a:br>
              <a:rPr lang="ru-RU" b="0" dirty="0" smtClean="0">
                <a:effectLst/>
              </a:rPr>
            </a:b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31442" y="1216855"/>
            <a:ext cx="3256851" cy="5507502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ЗАДАЧА</a:t>
            </a:r>
          </a:p>
          <a:p>
            <a:endParaRPr lang="ru-RU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Найти </a:t>
            </a:r>
            <a:r>
              <a:rPr lang="ru-RU" sz="4000" b="1" i="1" dirty="0" smtClean="0">
                <a:solidFill>
                  <a:srgbClr val="0070C0"/>
                </a:solidFill>
              </a:rPr>
              <a:t>максимальную цифру </a:t>
            </a:r>
            <a:r>
              <a:rPr lang="ru-RU" dirty="0" smtClean="0">
                <a:solidFill>
                  <a:srgbClr val="7030A0"/>
                </a:solidFill>
              </a:rPr>
              <a:t>введенного натурального числа </a:t>
            </a:r>
            <a:r>
              <a:rPr lang="ru-RU" b="1" dirty="0" smtClean="0">
                <a:solidFill>
                  <a:srgbClr val="0070C0"/>
                </a:solidFill>
              </a:rPr>
              <a:t>n</a:t>
            </a:r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856124" y="1216855"/>
            <a:ext cx="3358815" cy="5556740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АЛГОРИТМ РЕШЕНИЯ</a:t>
            </a:r>
          </a:p>
          <a:p>
            <a:r>
              <a:rPr lang="ru-RU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7030A0"/>
                </a:solidFill>
              </a:rPr>
              <a:t>1.Объявляем переменную М для хранения максимальной цифры, на начальном этапе М=-1;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2. Остаток от деления числа на 10 – последняя цифра в его десятичной записи;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3. Если это значение </a:t>
            </a:r>
            <a:r>
              <a:rPr lang="en-US" dirty="0" smtClean="0">
                <a:solidFill>
                  <a:srgbClr val="7030A0"/>
                </a:solidFill>
              </a:rPr>
              <a:t>&gt;</a:t>
            </a:r>
            <a:r>
              <a:rPr lang="ru-RU" dirty="0" smtClean="0">
                <a:solidFill>
                  <a:srgbClr val="7030A0"/>
                </a:solidFill>
              </a:rPr>
              <a:t> М, то записываем его в М;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541" y="2130703"/>
            <a:ext cx="3790826" cy="46428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68836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7513721" y="1294227"/>
            <a:ext cx="4427621" cy="170219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70C0"/>
                </a:solidFill>
              </a:rPr>
              <a:t>ПРОГРАММА на </a:t>
            </a:r>
            <a:r>
              <a:rPr lang="en-US" sz="1800" b="1" dirty="0" smtClean="0">
                <a:solidFill>
                  <a:srgbClr val="0070C0"/>
                </a:solidFill>
              </a:rPr>
              <a:t>PYTHON</a:t>
            </a:r>
            <a:endParaRPr lang="ru-RU" sz="1800" b="1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ln w="0">
                  <a:noFill/>
                </a:ln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3975" y="1294228"/>
            <a:ext cx="10463520" cy="39389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Цикл с условием: Алгоритм ЕВКЛИДА</a:t>
            </a:r>
            <a:r>
              <a:rPr lang="en-US" sz="8800" b="1" dirty="0">
                <a:solidFill>
                  <a:srgbClr val="7030A0"/>
                </a:solidFill>
              </a:rPr>
              <a:t/>
            </a:r>
            <a:br>
              <a:rPr lang="en-US" sz="8800" b="1" dirty="0">
                <a:solidFill>
                  <a:srgbClr val="7030A0"/>
                </a:solidFill>
              </a:rPr>
            </a:br>
            <a:r>
              <a:rPr lang="ru-RU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en-US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b="0" dirty="0" smtClean="0">
                <a:effectLst/>
              </a:rPr>
              <a:t/>
            </a:r>
            <a:br>
              <a:rPr lang="ru-RU" b="0" dirty="0" smtClean="0">
                <a:effectLst/>
              </a:rPr>
            </a:b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31442" y="1294227"/>
            <a:ext cx="3256851" cy="5430129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ЗАДАЧА</a:t>
            </a:r>
          </a:p>
          <a:p>
            <a:endParaRPr lang="ru-RU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Алгоритм для вычисления наибольшего общего делителя (НОД) двух натуральных чисел.</a:t>
            </a:r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946358" y="1294227"/>
            <a:ext cx="3268581" cy="5430129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АЛГОРИТМ РЕШЕНИЯ</a:t>
            </a:r>
          </a:p>
          <a:p>
            <a:r>
              <a:rPr lang="ru-RU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7030A0"/>
                </a:solidFill>
              </a:rPr>
              <a:t>Алгоритм ЕВКЛИДА: </a:t>
            </a:r>
            <a:r>
              <a:rPr lang="ru-RU" dirty="0" smtClean="0">
                <a:solidFill>
                  <a:srgbClr val="7030A0"/>
                </a:solidFill>
              </a:rPr>
              <a:t>заменять большее из двух заданных чисел на их разность до тех пор, пока числа не станут равны. Полученное число и есть их НОД.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3005" y="1765498"/>
            <a:ext cx="4287882" cy="48814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1827" y="3272574"/>
            <a:ext cx="1149145" cy="164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06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6884" y="1705706"/>
            <a:ext cx="5756093" cy="4019843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/>
            </a:r>
            <a:br>
              <a:rPr lang="en-US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ПРОГРАММА на </a:t>
            </a:r>
            <a:r>
              <a:rPr lang="en-US" sz="3200" b="1" dirty="0" smtClean="0">
                <a:solidFill>
                  <a:srgbClr val="0070C0"/>
                </a:solidFill>
              </a:rPr>
              <a:t>PYTHON</a:t>
            </a:r>
            <a:r>
              <a:rPr lang="en-US" sz="3200" b="1" dirty="0" smtClean="0">
                <a:solidFill>
                  <a:srgbClr val="7030A0"/>
                </a:solidFill>
              </a:rPr>
              <a:t/>
            </a:r>
            <a:br>
              <a:rPr lang="en-US" sz="3200" b="1" dirty="0" smtClean="0">
                <a:solidFill>
                  <a:srgbClr val="7030A0"/>
                </a:solidFill>
              </a:rPr>
            </a:br>
            <a:r>
              <a:rPr lang="en-US" sz="2400" b="1" dirty="0">
                <a:solidFill>
                  <a:srgbClr val="0070C0"/>
                </a:solidFill>
              </a:rPr>
              <a:t>(</a:t>
            </a:r>
            <a:r>
              <a:rPr lang="ru-RU" sz="2400" b="1" dirty="0">
                <a:solidFill>
                  <a:srgbClr val="0070C0"/>
                </a:solidFill>
              </a:rPr>
              <a:t>модифицированный алгоритм Евклида для натуральных чисел</a:t>
            </a:r>
            <a:r>
              <a:rPr lang="ru-RU" sz="2400" b="1" dirty="0" smtClean="0">
                <a:solidFill>
                  <a:srgbClr val="0070C0"/>
                </a:solidFill>
              </a:rPr>
              <a:t>)</a:t>
            </a:r>
            <a:r>
              <a:rPr lang="en-US" sz="2400" b="1" dirty="0">
                <a:solidFill>
                  <a:srgbClr val="7030A0"/>
                </a:solidFill>
              </a:rPr>
              <a:t/>
            </a:r>
            <a:br>
              <a:rPr lang="en-US" sz="2400" b="1" dirty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/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en-US" sz="3200" b="1" dirty="0" smtClean="0"/>
              <a:t>a</a:t>
            </a:r>
            <a:r>
              <a:rPr lang="en-US" sz="3200" b="1" dirty="0"/>
              <a:t>,</a:t>
            </a:r>
            <a:r>
              <a:rPr lang="ru-RU" sz="3200" b="1" dirty="0"/>
              <a:t> </a:t>
            </a:r>
            <a:r>
              <a:rPr lang="en-US" sz="3200" b="1" dirty="0"/>
              <a:t>b = </a:t>
            </a:r>
            <a:r>
              <a:rPr lang="en-US" sz="3200" b="1" dirty="0">
                <a:solidFill>
                  <a:srgbClr val="7030A0"/>
                </a:solidFill>
              </a:rPr>
              <a:t>map</a:t>
            </a:r>
            <a:r>
              <a:rPr lang="en-US" sz="3200" b="1" dirty="0"/>
              <a:t>(</a:t>
            </a:r>
            <a:r>
              <a:rPr lang="en-US" sz="3200" b="1" dirty="0" err="1">
                <a:solidFill>
                  <a:srgbClr val="7030A0"/>
                </a:solidFill>
              </a:rPr>
              <a:t>int</a:t>
            </a:r>
            <a:r>
              <a:rPr lang="en-US" sz="3200" b="1" dirty="0">
                <a:solidFill>
                  <a:srgbClr val="7030A0"/>
                </a:solidFill>
              </a:rPr>
              <a:t>,</a:t>
            </a:r>
            <a:r>
              <a:rPr lang="ru-RU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/>
              <a:t>(</a:t>
            </a:r>
            <a:r>
              <a:rPr lang="en-US" sz="3200" b="1" dirty="0">
                <a:solidFill>
                  <a:srgbClr val="7030A0"/>
                </a:solidFill>
              </a:rPr>
              <a:t>input</a:t>
            </a:r>
            <a:r>
              <a:rPr lang="en-US" sz="3200" b="1" dirty="0"/>
              <a:t>().split()))</a:t>
            </a:r>
            <a:br>
              <a:rPr lang="en-US" sz="3200" b="1" dirty="0"/>
            </a:br>
            <a:r>
              <a:rPr lang="en-US" sz="3200" b="1" dirty="0">
                <a:solidFill>
                  <a:srgbClr val="7030A0"/>
                </a:solidFill>
              </a:rPr>
              <a:t>while</a:t>
            </a:r>
            <a:r>
              <a:rPr lang="en-US" sz="3200" b="1" dirty="0"/>
              <a:t> a</a:t>
            </a:r>
            <a:r>
              <a:rPr lang="ru-RU" sz="3200" b="1" dirty="0"/>
              <a:t> </a:t>
            </a:r>
            <a:r>
              <a:rPr lang="en-US" sz="3200" b="1" dirty="0"/>
              <a:t>!</a:t>
            </a:r>
            <a:r>
              <a:rPr lang="ru-RU" sz="3200" b="1" dirty="0"/>
              <a:t> </a:t>
            </a:r>
            <a:r>
              <a:rPr lang="en-US" sz="3200" b="1" dirty="0"/>
              <a:t>=0</a:t>
            </a:r>
            <a:r>
              <a:rPr lang="ru-RU" sz="3200" b="1" dirty="0"/>
              <a:t>  </a:t>
            </a:r>
            <a:r>
              <a:rPr lang="en-US" sz="3200" b="1" dirty="0"/>
              <a:t>and b ! = 0</a:t>
            </a:r>
            <a:r>
              <a:rPr lang="ru-RU" sz="3200" b="1" dirty="0"/>
              <a:t> </a:t>
            </a:r>
            <a:r>
              <a:rPr lang="en-US" sz="3200" b="1" dirty="0"/>
              <a:t>: </a:t>
            </a:r>
            <a:br>
              <a:rPr lang="en-US" sz="3200" b="1" dirty="0"/>
            </a:br>
            <a:r>
              <a:rPr lang="en-US" sz="3200" b="1" dirty="0"/>
              <a:t>  </a:t>
            </a:r>
            <a:r>
              <a:rPr lang="en-US" sz="3200" b="1" dirty="0">
                <a:solidFill>
                  <a:srgbClr val="7030A0"/>
                </a:solidFill>
              </a:rPr>
              <a:t>if</a:t>
            </a:r>
            <a:r>
              <a:rPr lang="en-US" sz="3200" b="1" dirty="0"/>
              <a:t> a &gt; b:</a:t>
            </a:r>
            <a:br>
              <a:rPr lang="en-US" sz="3200" b="1" dirty="0"/>
            </a:br>
            <a:r>
              <a:rPr lang="en-US" sz="3200" b="1" dirty="0"/>
              <a:t>    a = a % b</a:t>
            </a:r>
            <a:br>
              <a:rPr lang="en-US" sz="3200" b="1" dirty="0"/>
            </a:br>
            <a:r>
              <a:rPr lang="en-US" sz="3200" b="1" dirty="0"/>
              <a:t>  </a:t>
            </a:r>
            <a:r>
              <a:rPr lang="en-US" sz="3200" b="1" dirty="0">
                <a:solidFill>
                  <a:srgbClr val="7030A0"/>
                </a:solidFill>
              </a:rPr>
              <a:t>else</a:t>
            </a:r>
            <a:r>
              <a:rPr lang="en-US" sz="3200" b="1" dirty="0"/>
              <a:t>:</a:t>
            </a:r>
            <a:br>
              <a:rPr lang="en-US" sz="3200" b="1" dirty="0"/>
            </a:br>
            <a:r>
              <a:rPr lang="en-US" sz="3200" b="1" dirty="0"/>
              <a:t>      b = b % a  </a:t>
            </a:r>
            <a:br>
              <a:rPr lang="en-US" sz="3200" b="1" dirty="0"/>
            </a:br>
            <a:r>
              <a:rPr lang="en-US" sz="3200" b="1" dirty="0">
                <a:solidFill>
                  <a:srgbClr val="7030A0"/>
                </a:solidFill>
              </a:rPr>
              <a:t>print</a:t>
            </a:r>
            <a:r>
              <a:rPr lang="en-US" sz="3200" b="1" dirty="0"/>
              <a:t> (</a:t>
            </a:r>
            <a:r>
              <a:rPr lang="en-US" sz="3200" b="1" dirty="0" err="1"/>
              <a:t>a+b</a:t>
            </a:r>
            <a:r>
              <a:rPr lang="en-US" sz="3200" b="1" dirty="0" smtClean="0"/>
              <a:t>)</a:t>
            </a:r>
            <a:r>
              <a:rPr lang="en-US" sz="3200" dirty="0" smtClean="0">
                <a:solidFill>
                  <a:srgbClr val="7030A0"/>
                </a:solidFill>
              </a:rPr>
              <a:t/>
            </a:r>
            <a:br>
              <a:rPr lang="en-US" sz="3200" dirty="0" smtClean="0">
                <a:solidFill>
                  <a:srgbClr val="7030A0"/>
                </a:solidFill>
              </a:rPr>
            </a:br>
            <a:r>
              <a:rPr lang="en-US" sz="3200" dirty="0" smtClean="0">
                <a:solidFill>
                  <a:srgbClr val="7030A0"/>
                </a:solidFill>
              </a:rPr>
              <a:t/>
            </a:r>
            <a:br>
              <a:rPr lang="en-US" sz="3200" dirty="0" smtClean="0">
                <a:solidFill>
                  <a:srgbClr val="7030A0"/>
                </a:solidFill>
              </a:rPr>
            </a:br>
            <a:r>
              <a:rPr lang="ru-RU" sz="3200" b="0" dirty="0" smtClean="0">
                <a:effectLst/>
              </a:rPr>
              <a:t/>
            </a:r>
            <a:br>
              <a:rPr lang="ru-RU" sz="3200" b="0" dirty="0" smtClean="0">
                <a:effectLst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0" dirty="0" smtClean="0">
                <a:effectLst/>
              </a:rPr>
              <a:t/>
            </a:r>
            <a:br>
              <a:rPr lang="ru-RU" sz="3200" b="0" dirty="0" smtClean="0">
                <a:effectLst/>
              </a:rPr>
            </a:br>
            <a:endParaRPr lang="ru-RU" sz="32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173374" y="1705706"/>
            <a:ext cx="5689764" cy="401984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 smtClean="0">
                <a:solidFill>
                  <a:srgbClr val="7030A0"/>
                </a:solidFill>
              </a:rPr>
              <a:t/>
            </a:r>
            <a:br>
              <a:rPr lang="en-US" sz="8000" b="1" dirty="0" smtClean="0">
                <a:solidFill>
                  <a:srgbClr val="7030A0"/>
                </a:solidFill>
              </a:rPr>
            </a:br>
            <a:r>
              <a:rPr lang="ru-RU" sz="14400" b="1" dirty="0" smtClean="0">
                <a:solidFill>
                  <a:srgbClr val="0070C0"/>
                </a:solidFill>
                <a:latin typeface="+mn-lt"/>
              </a:rPr>
              <a:t>ПРОГРАММА на </a:t>
            </a:r>
            <a:r>
              <a:rPr lang="en-US" sz="14400" b="1" dirty="0" smtClean="0">
                <a:solidFill>
                  <a:srgbClr val="0070C0"/>
                </a:solidFill>
                <a:latin typeface="+mn-lt"/>
              </a:rPr>
              <a:t>PYTHON</a:t>
            </a:r>
          </a:p>
          <a:p>
            <a:r>
              <a:rPr lang="en-US" sz="9600" b="1" dirty="0" smtClean="0">
                <a:solidFill>
                  <a:srgbClr val="0070C0"/>
                </a:solidFill>
              </a:rPr>
              <a:t>(</a:t>
            </a:r>
            <a:r>
              <a:rPr lang="ru-RU" sz="9600" b="1" dirty="0">
                <a:solidFill>
                  <a:srgbClr val="0070C0"/>
                </a:solidFill>
              </a:rPr>
              <a:t>модифицированный алгоритм Евклида для натуральных </a:t>
            </a:r>
            <a:r>
              <a:rPr lang="ru-RU" sz="9600" b="1" dirty="0" smtClean="0">
                <a:solidFill>
                  <a:srgbClr val="0070C0"/>
                </a:solidFill>
              </a:rPr>
              <a:t>чисел</a:t>
            </a:r>
            <a:r>
              <a:rPr lang="en-US" sz="9600" b="1" dirty="0" smtClean="0">
                <a:solidFill>
                  <a:srgbClr val="0070C0"/>
                </a:solidFill>
              </a:rPr>
              <a:t> – </a:t>
            </a:r>
            <a:r>
              <a:rPr lang="ru-RU" sz="9600" b="1" dirty="0" smtClean="0">
                <a:solidFill>
                  <a:srgbClr val="0070C0"/>
                </a:solidFill>
              </a:rPr>
              <a:t>короткая запись)</a:t>
            </a:r>
            <a:r>
              <a:rPr lang="en-US" sz="12800" dirty="0"/>
              <a:t/>
            </a:r>
            <a:br>
              <a:rPr lang="en-US" sz="12800" dirty="0"/>
            </a:br>
            <a:endParaRPr lang="ru-RU" sz="12800" dirty="0" smtClean="0"/>
          </a:p>
          <a:p>
            <a:endParaRPr lang="ru-RU" sz="12800" b="1" dirty="0"/>
          </a:p>
          <a:p>
            <a:r>
              <a:rPr lang="en-US" sz="12800" b="1" dirty="0" smtClean="0">
                <a:latin typeface="+mn-lt"/>
              </a:rPr>
              <a:t>a</a:t>
            </a:r>
            <a:r>
              <a:rPr lang="en-US" sz="12800" b="1" dirty="0">
                <a:latin typeface="+mn-lt"/>
              </a:rPr>
              <a:t>, b = </a:t>
            </a:r>
            <a:r>
              <a:rPr lang="en-US" sz="12800" b="1" dirty="0" smtClean="0">
                <a:solidFill>
                  <a:srgbClr val="7030A0"/>
                </a:solidFill>
                <a:latin typeface="+mn-lt"/>
              </a:rPr>
              <a:t>map </a:t>
            </a:r>
            <a:r>
              <a:rPr lang="en-US" sz="12800" b="1" dirty="0" smtClean="0">
                <a:latin typeface="+mn-lt"/>
              </a:rPr>
              <a:t>(</a:t>
            </a:r>
            <a:r>
              <a:rPr lang="en-US" sz="12800" b="1" dirty="0" err="1">
                <a:latin typeface="+mn-lt"/>
              </a:rPr>
              <a:t>int</a:t>
            </a:r>
            <a:r>
              <a:rPr lang="en-US" sz="12800" b="1" dirty="0">
                <a:latin typeface="+mn-lt"/>
              </a:rPr>
              <a:t>, (</a:t>
            </a:r>
            <a:r>
              <a:rPr lang="en-US" sz="12800" b="1" dirty="0">
                <a:solidFill>
                  <a:srgbClr val="7030A0"/>
                </a:solidFill>
                <a:latin typeface="+mn-lt"/>
              </a:rPr>
              <a:t>input</a:t>
            </a:r>
            <a:r>
              <a:rPr lang="en-US" sz="12800" b="1" dirty="0">
                <a:latin typeface="+mn-lt"/>
              </a:rPr>
              <a:t>().split()))</a:t>
            </a:r>
          </a:p>
          <a:p>
            <a:r>
              <a:rPr lang="en-US" sz="12800" b="1" dirty="0">
                <a:solidFill>
                  <a:srgbClr val="7030A0"/>
                </a:solidFill>
                <a:latin typeface="+mn-lt"/>
              </a:rPr>
              <a:t>while</a:t>
            </a:r>
            <a:r>
              <a:rPr lang="en-US" sz="12800" b="1" dirty="0">
                <a:latin typeface="+mn-lt"/>
              </a:rPr>
              <a:t> b:</a:t>
            </a:r>
          </a:p>
          <a:p>
            <a:r>
              <a:rPr lang="en-US" sz="12800" b="1" dirty="0">
                <a:latin typeface="+mn-lt"/>
              </a:rPr>
              <a:t>    a, b = b, </a:t>
            </a:r>
            <a:r>
              <a:rPr lang="en-US" sz="12800" b="1" dirty="0" smtClean="0">
                <a:latin typeface="+mn-lt"/>
              </a:rPr>
              <a:t>a % b</a:t>
            </a:r>
            <a:endParaRPr lang="en-US" sz="12800" b="1" dirty="0">
              <a:latin typeface="+mn-lt"/>
            </a:endParaRPr>
          </a:p>
          <a:p>
            <a:r>
              <a:rPr lang="en-US" sz="12800" b="1" dirty="0">
                <a:solidFill>
                  <a:srgbClr val="7030A0"/>
                </a:solidFill>
                <a:latin typeface="+mn-lt"/>
              </a:rPr>
              <a:t>print</a:t>
            </a:r>
            <a:r>
              <a:rPr lang="en-US" sz="12800" b="1" dirty="0">
                <a:latin typeface="+mn-lt"/>
              </a:rPr>
              <a:t> (a)</a:t>
            </a:r>
            <a:r>
              <a:rPr lang="ru-RU" sz="12800" dirty="0" smtClean="0"/>
              <a:t/>
            </a:r>
            <a:br>
              <a:rPr lang="ru-RU" sz="1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sz="3600" dirty="0" smtClean="0">
                <a:solidFill>
                  <a:srgbClr val="7030A0"/>
                </a:solidFill>
              </a:rPr>
              <a:t/>
            </a:r>
            <a:br>
              <a:rPr lang="en-US" sz="3600" dirty="0" smtClean="0">
                <a:solidFill>
                  <a:srgbClr val="7030A0"/>
                </a:solidFill>
              </a:rPr>
            </a:br>
            <a:r>
              <a:rPr lang="en-US" sz="3600" dirty="0" smtClean="0">
                <a:solidFill>
                  <a:srgbClr val="7030A0"/>
                </a:solidFill>
              </a:rPr>
              <a:t/>
            </a:r>
            <a:br>
              <a:rPr lang="en-US" sz="3600" dirty="0" smtClean="0">
                <a:solidFill>
                  <a:srgbClr val="7030A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39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320" y="239364"/>
            <a:ext cx="11586566" cy="3777668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</a:rPr>
              <a:t>Циклы с </a:t>
            </a:r>
            <a:r>
              <a:rPr lang="ru-RU" sz="5400" b="1" i="1" dirty="0" smtClean="0">
                <a:solidFill>
                  <a:srgbClr val="7030A0"/>
                </a:solidFill>
              </a:rPr>
              <a:t>постусловием</a:t>
            </a:r>
            <a:r>
              <a:rPr lang="en-US" sz="8800" b="1" i="1" dirty="0">
                <a:solidFill>
                  <a:srgbClr val="7030A0"/>
                </a:solidFill>
              </a:rPr>
              <a:t/>
            </a:r>
            <a:br>
              <a:rPr lang="en-US" sz="8800" b="1" i="1" dirty="0">
                <a:solidFill>
                  <a:srgbClr val="7030A0"/>
                </a:solidFill>
              </a:rPr>
            </a:br>
            <a:r>
              <a:rPr lang="ru-RU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en-US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b="0" dirty="0" smtClean="0">
                <a:effectLst/>
              </a:rPr>
              <a:t/>
            </a:r>
            <a:br>
              <a:rPr lang="ru-RU" b="0" dirty="0" smtClean="0">
                <a:effectLst/>
              </a:rPr>
            </a:b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31442" y="1984744"/>
            <a:ext cx="3256851" cy="3812837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7030A0"/>
                </a:solidFill>
              </a:rPr>
              <a:t>В таком цикле условие проверяется </a:t>
            </a:r>
            <a:r>
              <a:rPr lang="ru-RU" b="1" i="1" dirty="0" smtClean="0">
                <a:solidFill>
                  <a:srgbClr val="7030A0"/>
                </a:solidFill>
              </a:rPr>
              <a:t>после</a:t>
            </a:r>
            <a:r>
              <a:rPr lang="ru-RU" dirty="0" smtClean="0">
                <a:solidFill>
                  <a:srgbClr val="7030A0"/>
                </a:solidFill>
              </a:rPr>
              <a:t> завершения очередного шага цикла. Такой цикл </a:t>
            </a:r>
            <a:r>
              <a:rPr lang="ru-RU" u="sng" dirty="0" smtClean="0">
                <a:solidFill>
                  <a:srgbClr val="7030A0"/>
                </a:solidFill>
              </a:rPr>
              <a:t>обязательно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b="1" i="1" dirty="0" smtClean="0">
                <a:solidFill>
                  <a:srgbClr val="7030A0"/>
                </a:solidFill>
              </a:rPr>
              <a:t>выполняется хотя бы один раз</a:t>
            </a:r>
            <a:endParaRPr lang="ru-RU" b="1" i="1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750614" y="1984744"/>
            <a:ext cx="3358815" cy="3812837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В </a:t>
            </a:r>
            <a:r>
              <a:rPr lang="en-US" b="1" dirty="0" smtClean="0">
                <a:solidFill>
                  <a:srgbClr val="0070C0"/>
                </a:solidFill>
              </a:rPr>
              <a:t>Python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цикл с постусловием можно организовать с помощью оператора </a:t>
            </a:r>
            <a:r>
              <a:rPr lang="en-US" b="1" i="1" dirty="0" smtClean="0">
                <a:solidFill>
                  <a:srgbClr val="0070C0"/>
                </a:solidFill>
              </a:rPr>
              <a:t>break </a:t>
            </a:r>
            <a:r>
              <a:rPr lang="en-US" sz="3600" b="1" i="1" dirty="0" smtClean="0">
                <a:solidFill>
                  <a:srgbClr val="7030A0"/>
                </a:solidFill>
              </a:rPr>
              <a:t>(</a:t>
            </a:r>
            <a:r>
              <a:rPr lang="ru-RU" sz="3600" b="1" i="1" dirty="0" smtClean="0">
                <a:solidFill>
                  <a:srgbClr val="7030A0"/>
                </a:solidFill>
              </a:rPr>
              <a:t>в переводе с англ. – прервать, досрочный выход из цикла)</a:t>
            </a:r>
          </a:p>
          <a:p>
            <a:r>
              <a:rPr lang="ru-RU" sz="36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1750" y="2019912"/>
            <a:ext cx="4456976" cy="36986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34715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ИСТОЧНИК: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7121" y="1485900"/>
            <a:ext cx="11135225" cy="4691063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§</a:t>
            </a:r>
            <a:r>
              <a:rPr lang="ru-RU" dirty="0" smtClean="0">
                <a:solidFill>
                  <a:srgbClr val="7030A0"/>
                </a:solidFill>
              </a:rPr>
              <a:t>57, </a:t>
            </a:r>
            <a:r>
              <a:rPr lang="ru-RU" dirty="0" smtClean="0">
                <a:solidFill>
                  <a:srgbClr val="7030A0"/>
                </a:solidFill>
              </a:rPr>
              <a:t>Циклические алгоритмы.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Стр.157-173. Учебник «Информатика 10 класс. Базовый и углубленный уровни) (в 2-х частях)».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К</a:t>
            </a:r>
            <a:r>
              <a:rPr lang="ru-RU" dirty="0" smtClean="0">
                <a:solidFill>
                  <a:srgbClr val="7030A0"/>
                </a:solidFill>
              </a:rPr>
              <a:t>. Ю. Поляков </a:t>
            </a:r>
            <a:r>
              <a:rPr lang="ru-RU" dirty="0" smtClean="0">
                <a:solidFill>
                  <a:srgbClr val="7030A0"/>
                </a:solidFill>
              </a:rPr>
              <a:t>и Е</a:t>
            </a:r>
            <a:r>
              <a:rPr lang="ru-RU" dirty="0" smtClean="0">
                <a:solidFill>
                  <a:srgbClr val="7030A0"/>
                </a:solidFill>
              </a:rPr>
              <a:t>. А. Еремин</a:t>
            </a:r>
            <a:r>
              <a:rPr lang="ru-RU" dirty="0" smtClean="0">
                <a:solidFill>
                  <a:srgbClr val="7030A0"/>
                </a:solidFill>
              </a:rPr>
              <a:t>. – М. : БИНОМ. Лаборатория знаний, 2019 год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54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LAYERS_CUSTOMIZATION" val="UEsDBBQAAgAIAIeT10aKJOKo+gIAALAIAAAUAAAAdW5pdmVyc2FsL3BsYXllci54bWytVU1v2zAMPafA/oOhe6WkXdc2sFt0BYId1qFA1m23QLUZW4u/Jsl1018/yvL3nG4FdkhgU3yPFPlIu9fPSew8gVQiSz2yoHPiQOpngUhDjzx8XR1fkOurd0duHvM9SEcEHilSYQA8Jk4Aypci1wi+5zrySM9AkZk4uRSZFHqP3GfI3UW6JO+OZuiSKo9EWudLxsqypEIhIg1VFheGRFE/S1guQUGqQTKbBnEa7FL/HY2/JEuZ3uegeshcvz1wTdJyPCsxIClPaSZDdjKfL9iPu89rP4KEH4tUaZ76QBys5Kwq5SP3d3dZUMSgjG3m2iTXoLVJorLNXL0Ui4vUUdL3iHXYJKAUD0HROA0Js1g2AXa3MVdRzaMGtIZX7UTNW/ltzPumcas6xzrnvHiMhYrwqA/prJNAlw2jukl13UpBD42CVoaJOBJ+FUJCUL1+ayUyXxAbsFVclSdVpY8H+LTivs7k/hZhqKK6g7RtGrVNoxWo5aBt9HVHQZrbboHrQkJTqpn7JALIvnApuZHFlZYFuGxkrLFsCHaZvXLdpK4hbqST+OwfemP8Rq35qV7rTAX4H435hERtTUQawPNKoI+GBGuqAYttbFTnMTUxu5xU8Zj0dD0w2RzrpuBFHM1lCDiGAdecdXZ2CAqSK3TxCznC9g4OgiMRRjH+9CTD+PQgTcLlbpKhd3AQHGf+bgLamtsysnEdR2JqFeSyiXXi+oXSWSJeKnkO9oxeVjp8beSao5tctAfn8z9GcRCjGcwtmVhd5qm3r5rDezOnWnU+m9xaBmrFeQBd5NarmYUiH/kEsOVFrG/7OTX7sAcd5Tw1HdNc31HvWbkWL+CUIjBfusWpqUkERjMe+XBx2mPAfuJ2GYSvTIcibrO0qQOlrHqz/1VFmy1ft852/VCHXazhk4DSYuxMfUR1hDIr0mDUQ5p3HxEV4067kcCdGLZ4o8UJijTLPfIeH+o7X55ddlc+x084631r7m1gm8sbVnqdcKcgVuu6vYhb7wZ8/A1QSwMEFAACAAgAKYw3UI5V27WHNQAA/nIAABcAAAB1bml2ZXJzYWwvdW5pdmVyc2FsLnBuZ+29CVST1/Y3bIervVXU3vaWQSEOtQ61RLAMAkm0KjiCKIqMqUWkQgEZQkjIYGur7QWJCpgqkNRGBoUkIkIMmerlSoAIkSlRQog1xAghiUkIIfOXIPbS3vZd3/qv//971/t+uBbLnOc5e5999vnt6XlOTr4/EB7m8rbH2/PmzXPZvWvHwXnz5pPmzXvz9FvzHVcKKAG7HP+9lnMw7NN5lO7lo47Gmynb9m+bN68Bt9By7C+O9l9P7YrJmTdvcavz7zVuZu3xefOyS3bv2BaVnzgu3l8oG0VIsjjVzNPM06f9Y/41yMfcfm/V/AUrb72+7d2i1xu+vODy+adeTDf3RR+++97yz/+66k2vr7/7OjTm6KrbIK/7Hrsn3wr+O0bJBtrlkGgo3DBKIfTVgKFTDw/Lb4RD+lmBkHA9UOxpEnGsIgbU8tQVDsBM/bIaq4/GOoVz/CM1fZyc0jmcW99WG/9Y7P7yImFnXs0AyWcs0/Ysc3DZ69PXfl5zGwLyINkkdjNW6fKy3xPE8XOmNRDCkunWafMFzzG8zUS1t7D+NsMoLK8WOkZ52Tjtes9N/zf01C/n4HYlx0qbDKKUc4Knb90t8hlb4/sFs8Uifm16sOTEdjd9FRA9msS2W9U0Gro9se1HTQp2MgWOnQjDTvjYwAQ+b4qhYGdqDaPmv07zj3680J1kuweZWgC3jxOtjWHAq3IhVhth6yDxMAY4lsaybtf7zj9f9L7dBLUrcIsiObpgju65UDUZUonXwPHqKzrh1D9d2Q8TF0+LRf2Hq39oJXQjf6keZ+uBmNqTl4h5y0nFeJn6n256FPh7nw0A+W3s1BL7Lyxs+suZAA3+oWTXXqGcypocJPHxUka14FQZT7hQLf6hDJ5Ahn8m0wiCb3XjDN3BatRIi8SmlGByESpXRR7PSB/Gp7mTMGoDRt2TftmCkGl16GldwTghbRpwA8V8bwnmxfNmhXbIH0/mjqrKeTl2qS4IY43HWIIThDLhKGIYjweFyrg6mcQOsdbYJ3o4ephR459lC6iEH5QVrKPxrLpAuZp1FHcFl2OHIdgcbaCiIB2UMaLRwm9nYG3mGFwTGCrpuyi/Y6uU+RtNCvZFUT2Un20OEerQl4eeTaXcrqf2Vb6rMLAzyiE1IVy9RYewjQutWk2LUqN1MDZTeFq/HIZOMtBim2rq5q8RSPgqxDPhUJ61ktsyrdwnscxbPhvO8JGaTwSFz+lgoODZ/ccwM2TqDCR/4unJxKMJALkQJtKvQnpDgZ/JdahKFDuxH8T+odw8ImW+hUE1+AvJ1DJei2tqTnnIsFHrqkw+H+me4lgcfu55P6PO3CWxdDHsRog9RQwm2p24BaBRy8+wbXoqdsQn26rR6X8w5oMSj48HFW/nmgmcNk2eXJHNgYk9GNnlOmUxX8dmjvtssIfjknpbLPnlMIY+M2h7FJsvMOxjL8iJgYvapSOabAaqUg/CQyTxeByOlkCkyi+byYqcxxpzxvk2hSkEB/Ma0eo12TZbsI2wGkBUN1bY911GVcbTCGEZjd3fo1CWqwruSoqI4nPSSh/RWQqKLGAhoozbIad3aQxlPN0PaQ95cu7mTdgwhYJI3FsvsRtbdLoHXES4Qh1iiBNOm0x8oROrldD3+IW3FfcH2hfedb+lfZq6HAAUyoXShYOIezDWD+W8YuB4KJhvLabFaUMEhfcViOVUvhzRzeWpWnlun7D15EyQaXNg4mW+8HkJDtcaefx5h1XQXnJsg50fhUmgdVidepNeeA8REJVR4jqGE8oatHIiDrf9oC2xuPWxpkXq1jS/Ruc2AOKbtb7cWr+oeip8+YlsY9YUCIM7/kXM6t0jfBR6SWgGLWMZHeuVaRXvYLs6FKciUhvZETlWj50Ca7ZImhMjkSgQz9S+NL5U5q8ww7aAjyzH8i/ihOhifkC2RJqO18OK8Z4clemqokF4oYTLh3GpjTaxzJ8LkbajdQUgO1ubUioCZJZzx9k2E2hjhC4kJ8ZWgcNyuYppW6XcZ1l/YJOYW6+61ukUkYk/dlMjkJpc1tRVnFCpy8og8h3rietLoNUrBFREuHFq6ms1Gul+ps0jwzHyORKqwnWAoRC291kfMXTWYtyVrI/UlM5NpU613Pf44XP0eVTFO+sNPF2XUsggZieA+dKR++Z4guhZyxAWSTDIkosjjQHY5V/oMmFo5dAJl79xsa1cM9VcKctTNF8UEexiuUlfXIOqkDe0XdEbOF5raTwJvO0CiunNT+/m58QkRYWWSmVy+UVeMQePYmKoxlgFhq7azVEP5YlPOABkmSrg6x7oxijBvPRuaJoYWMyh+rU7jHrzA123lCKiUhvYwy2SlkxvIiHFm0flNvr9G1B431DZzkfSQsVF18O6p3nwhMR9CUCU/FtBSF7icVAi0fWEUN6QWNtVyJErfFMdJsWRLmyio0AG/Us9hWIijDmB0ObQcstbLJ3eHSaQcD3OFEM6gVo3hfo4msCNX92jsX8XKz0I7k4aaVa0SIXfMXcReavU3bFCss8Gga4dpmiOmFaVw7bf02aCsd4KbXwze9JYoJzKDJKs5sKVI/zRKbXVosZaGRAMGQWkiEZsCG9jcLthtKULWYEiM5dtyC6XSh2mM6KQpTkmD/KkBmPtnk444QwdOXHY9+WQkjVQ+W75v1okmi1yjS6LArHTRyYV/JUcCm81jo6xc+X5qAoL3cu+KCeGwuMq6PWKz622GvkVnC7QaHKMRuzQBE2HoTTNwbZa5oFy1xrhW5egOkRiCAiK5+ten2rJTDzaJefe24CXpVFcvxUmjUj1q/QtqqmmbA7zC0biSBc3bTyI44YCqAoetqt9Vu/H8I35HY9Kj61ojaTwTje2kfQISpyBL3PP14bX6O8aAzkUahlEsigUUTGUwjpF5AsZldkxGXgqi8DzqCiWDmRbTIjxkPC2RhiaEofrcxjlxO222qOShTyPDwXpxfzV9mrh1AUs3/1DgWQnGKdqbrCJqaJ6dZlUyBd2G9qzjgaBwymFqC4nyi7xdEZTIK4ch9cZJBrDcmOggU+92LPF0MH5VkfsuEQtUbTkrKI5DFGevzxbWxCL9aaDHeFGmFQPIemNJiuc7yNM/i7IljAihYmR3oqWoxy7WPeAyr2oyPecjvtN+SuTohLngTinMZddd+l+Sh35dliqrFEICruM+nwzM3AZ3ZvjpS5x7da9nkVx4NWVpIvHZXPauQqbQcZecH7RJ4q/6BoXBSv4m7ZHZCxzzxZsKoXmiPT5xpx49Zed60rvpSbgG05ar8il+nx6+vyaoQDoWhyH0HopayOHwo0thkJwlTgcdDNR7u8AnkJnfuHbVmtZFg8RKNdtHzc1JtpPCGHGnKPY99Mmjkr20pUem7pp5/1y6499ICngKoTobKPxNozhgKFGmo8wxAs4nKFnloz2VyqjbYmFfgQAZDL2yf+FZEolJ9nPkA/iOSpXsZsXV7fBAAJzjq5OzCgRPQNvKdEaKiBElFUfL5ByTVaqokV+BcKPh1uCwTavGRfmSHlUfch3DPkxiYvAnHzzhnz3pCg4ot6VylCo9rbVBkIJcs1N1mc2xzTwH3OIRavFsL2hJdJgZOIa6tiWaVM/lUZBFsWqv2ynynnnIwHw9KR+ZArXqGU2rldXB0ExXV6DbmXYj4xgHiM/cUBC83l7OoIHxVvdBqyPbjMPDJ9fLlS9v+D8uafv21VaqZgwURCb1G/yyaH+FK2veJkY+UXbk0wZ3/uMDcjUL9Mr76Sil7nlk2E30ssc8W5A27qXn1TnX44y73TB/7JbF9CKs2sgqpmMFPxf5/Rf7fZkNdvAUotZdpsZDrGORqg/WJ+yrfubChfxlYaZLj+i5MESuvlF6xIA582Pd2Oh3Wcr3hE/9vEJndb/AZsWaNdqeN2XJjTZobkp3H+5TafnWy9eT5jV64OT0fC8fUWR08O/t3twoNLz3aT3pls7L+XB5sj+jyBjeaBf3FsAz2TpBeIUiPlxGNiBGQl67BCxZYMjozPK6M+2KPzHuou/fwm00z8pgKRuBZUzvHircCP/8QrYslkj9egNbcsy7yTx61bwE6iYWaPmWhOkuJGCWIQKPzEpyoTYdgkPzBIjAStu121ACHx3JGRDxNDfEFZyK6O7Gu+crU1hEVU01fgPM2awrsVW3NrdE5fJgjmrlxD2wFohQ802P6fn8n0IzdKl+o2GPqtwllaEkqwft7Q0t8jdIvoQ3yEHzaOy/t/cRlyPoZBVW9ooGd8hrzruzlapEBrQ/6+mARD3B2Tv0r+3EFoakz6fsafnJsXZq3en+aZ6/PSp8NBvZ3bgXeERw3JSWsCObyk1v5G/5dqH0+PRa9z/jEz6qG9x5DXFjeDgD2eM/h8UTkbt92l1BcUNyMsrN+SCfrMAQhe/rHQY36e38U/Jsjr+TP6pkD/mpkE8R/4GA9RlqU8HxwhS3UN9/x/pSP4nQ/O3/8kszwcMfwGU9Pwxt134RQf/ROF1KZ7X/0QDxSDeiqo/0YDq5IL1CRG/gRls+/74OHFOEaXG/c84EvozLvT+sYg/XJ3/ZwwTIjz+lGH1fzB0YnAYqSBzaVMjBWYlTeQAlQjxH72yfkT8HbSXu23P7/TJPSY/PFFP/o/rVI7NxJ1PiN5JMK9J/g9u5Znsx4tB1K9D4CzTb8353gLAEGtyME35KKdLW6Eb0o/NNihqqDsMbDfyaSS+X2eO3w5x+P8vnajS3IPD5DqdUOkS8NQTjV9va+0s2E2yjM/K4URTfw34mQPn+aiFo82KWdaEdieBzY/5YNu4GmkQwwEuByVTbQFe0FXijFlD3qEuI/U6HK/teUspQEYDJzpcdhw8k2OdlPJVXtbvHIndOjxZkJQrrNJZc8w3HDVpEiJDoQ0RSnGAB8kKzWYm2ZzHORcIxi/KdVxW0aXWy/1W92cKMuScBWlxFGaOylBPz0AzKXH8NEPFJ7NX2uz7Wa66yDRRA7FevPaBujSWzMcZ4nCNoReFiQXKHup66W6w3SKHQJ0PdGC9yLWCFixmx2cZEKv9MN1qiqVbNcbkC44aEIVmoZSHKXEcmgUsxH3wIF2oSyymdckVk8Ypy93R3XyFJeUHgVLARTAPg6G4MgFxf6fwgTztySBobddsbLL9kBVoIw+KQRXilqx3//JpCKG+4QNPboner1h6sK0EZpcybh3hmuGeRL7GKEsbkfqtqIrPWy4U6N3JgqVlWn0xpyYXVV8UkrZ1L5fKCMJgmGxGOnvYBPLi5IVWD+W5JJ20IkYUcn6a/hP+7pzZa6EO/Pr6omXGhkz3TwU4VPDi5YpJuTn5vQ7lEYW/QuoX+DHdinxgQTIzgyC2hhCu1FGEGK77PJtCZaMxmfTxwAswqM4y5PseGfBaPkp+6CpB6NFR3BrplQSqkQq7iV0mVAIRp9Nni4127VVCyeRvJi59K3ujNHT+jTuhZfrFpEUbHCN/GWs/Fxm0ZL1C11jKBS8GrxfC+B8lF21hk0YDTcsh4DwUmA4mhVdwr+mEIWDaoqNGK7VhndorGEMeRVQNrSVSITgUk9BnGqRH2IZ0KWhUtwKctZyUx99tnuV3v5B4bOsmX1xNjlyznYcI2e1+TXCqqdNRFdMlWdd3u38lCKZmS4qg3BZzfbZRM8ntSWG9MRpYVCUVtuvpfBOIAg+DYd9XNCOYKNRyqjZfoageRZC1gQqNVt+NJSAIdLCnfZGQazTxtRV3qLNtKPlJ+7xLUJxvb709IPX8Bu699bSOrZe2fUDjLS0RfYyoifLmPWxUcc5ejc+zYH/SKjSVh+loNgYDgjMzOmpzlydrmQJhuLxnPa3LqjWaWHI2PUJV8KU47/xWRcJueqbXZrxMOnTCwOyWKRxldbYo5NzhgNAq5sINRDWhhECZFbcH8V+ta217rPEEu4OyY+ZfPkzhv1X21Qdnuo22hrYrpfeOu6xpOEsZ8Eha1dqvUQB4erGwE61N61xacu8EKNEbsvhTLl9ncYxAjMdY3skfzRf5ee/E8Okhhq6kkC5dEF4iNaGfCYdUgatkW8gKHEDuT09vY4xuGR2dHYTNwNW9SG43fdGHQOR7Hc97y6i66z3y5Fwyf+/sNXtuC2Yz5PHDXTmosN7C57tbw9ndRvERYGMaOnFQOJcPz5H918mMoxFY05TsxG5T/pbVszCHUhdIGOZyjrGcCwze2yvBN65M2fFvlqh/wTlmMYPoCBg4KObydUZYyqfdZ1UPHs0IMO9U5kzPeUPLZgaeZ2h7Oei8n1n/I91e+EjsNoMaY5ECJFZHnEPvQGPNNGwcNhRi7IhQYV6cAQyhHYXzSfs+4n213aaWoGUfQenmp66cqXaqpZM6hH62mXjsxbdA1DUbU5tiOIedOqckfgwkzhgsrv2tKh5vq364QN2EbQ52PwA20PlNSQv5qr1QU6+YxrEqJ/lX8dwZ3XYEF0x8boLY5fY72LYIraNoKljQD2pfMWBF6LSvXJHz3Zk+f09P4TppokGOugzf4f6Tip9pacu8g1Uxl7/ynolfGi+iI3TYXTL7lrHQ9xIrmLp6c6Pc5j7DBqmxjhJtJ80prOMfjLa9m1i/CCMmQgz8VyGnUO2Y5E7H7ZGwdpj0r8DhAI6xa1J92pw8s+DMPWibjoi19IjFeI5FxgBYn4fhIAz29Psy7LDENkkT9Xxj1gBsrdgv7F53oTOSddb1O6tOhhCKZWFYz5zKd3R3VKNHgq+egrAnqoBN2CVDwJlVk13SFl+HDyNqKsxPziwBZ1t7nPXe1BFAeoIExvQ28LlcagNykMrwLo/lcNeCJDWjwRJjN9fG1NndYKSOvnZHzmIb4JiilelPF0Kn/kkSjQjXJggTiNx4oXWMahvjegfzYPQEuPg2QW6yTOkvh7SVEHQl3tj3EQGDRvVXv044JM2oyZ9O6Z72EW0T3DaCLv0ys250SDMp3nWHEjzpWC/suLbG2qK4fSNAgtIlGQoETgyhRvhBdmxkwOXx4w+NRj7WNhVpZ4ecgJv18ItQvtD5jozolYDvNkAw5/2W70+Kp/CU1YKco2SqXm23crCoDgmarGdqFS37mXabWSnjr1KHBttAp+wzIC9NGQ2cJ7Nndn5W0vAhkePI3XGZegPpgDcv/akz+3x6t5FSiEJlJNA6g3/0PV0JxA5SC9jQaFUBW9I4WUK0jKzGCoz2wpaG4ykun0IsvywBnPflbhtNg5oHwzLK4Us9gzmk5/mSogiFdlEitzupn8bWk02De+dXhdhMIbTd7heKaR3Seq0GWWw0GYMQKVEZ5VoFMlxxO5dpiZGJv+ByFqheGYV2Y/JIx9YcjOGgN9/+y52zhX5ve56rUN0uPbYeL/cRSOW3k+gbj8jhKWTCpIKgFupXtdXmWiLRRPOQfLDh+NrtkaE10lulxzZUcmun36OSeELJTjAkkTOfALPrkyYEVoFM7pOKBnekH1TlsDPKcLqKQwEhZJ62AMQ+pEC01bYzeovtKvqvkOy7/NVK6b75pAS+b6gsrFamtbSEVqNQG/E7O+2yUpzwVJN3BD8oVNZy9AyvwdUvlAwYeGnru7K/Z5asU4M7jzbaMmvW4Mm8Q2BwIieUqPeu9juR/E1nEoFbo0dk4HnF3dBgfJXYrQkzMayxyX3GprzrJphJ/dFsbRnOKpLbXtl3hKik7TqlxvPbXo34QIQHMzvm+hAEgJUuk0y1y06iz1veunfYABNau7Uku+93VS+lwftcX7abMOBxztfX2q22dIdR4uxL+pAB/SZzAmQDUPC8xFw9dML6iDmk3p0UJWzp0n6S1D82VfE0MJTMjYFc3gRSu5XBq8hY3RDkleWdZOB8xvJjwMV67DaZ9DAY57eV3HAygR0rTNkVC4PCxUBaYUgi5sGTlhA1GxmZFNWJG2NMhE1Uyjz3uBcIgs8Wn3noUew7MaKV4sbjaDHScApUTYmF+AMdVUSDFxxt+2nYvYlwiK3ScBd7hdVIcUtRDi4j9hAFe0G+5hW2a9KtknD3wm4ZdyyZ2fFdSctrtYxxJ6pzY9YKyYJkBDeKbTMFKbSHDUm2ap+x+IwS3uZYZrvPGENizQguDsHpvWv9LPXwANANP8tybq3fIk/sl8MlbbV648jJtloU0yaWhWnICqEulp/MYih2FkciMHKsfWjJK03ExCZ1ZY13vDiFCejzOF0NwNPayEfVB2IFMvr+WCJVRBEk1+lDBKcvEfKKOoWxEN9T59Pk5oRBot1IpEnb+xxpIPxvnguu6TOqHRJI/lImAir4T0NUIw2CH8t8X5eZYGZ9UzcxIrv8DqGvZwMAcK5Rf1eBqLIkChkUgcwIAwl0U5M0jhgDePH5KwfOPxh61m/q+PXvpfL16vBYUndWYBDuU3eU1ph1K1Z2O54WSkUtN0YiuQIZF7dWkQYXfqyojAZmF+3hTKZxBMWrI5JcfN1PauG35v90xyapjcdrScpiQ5d8vRAA+Gj1gfnEAY+6bmmfJg1Gpr4bERx630SjZRQsJxXbXQWFXiRt5pgF9HNhyq/eEbEgcv5VaX4J4AZt+H6pzwYh15SFXE/a7s3Trzd0yI1YQrdTLEyUBMnUd9cNtISQ5be9g4MX75UrLhd9ptgiD9PLbutRRBqz5MayMIIAKe/boD4eS9of+qPF+EytQ3HaZXQwLc4O7PcgC2CKBi2sWEjlE4+jz7ejsx97NBd306C088xDqSCqFKcqhCEwoETMDSBGU6jPJJpfPQof2sOA+ygpHDVmqhXQLH0LKJkObQVfub6Kw/QyCrpoD19HMuVnOcyTekeykBn4a2BNFOOoUpnDGYGFGOCLp6/sFomQ2RFjbe8ksi3Ez8SGN4BnX2XteBHHGGCv9gzLp2OkARiSFfPk/qaZvGsi2yygsQeKVzNR0xFT/VcC8Vc6iSM8UZ0SCuMyWQOYiBeWX5/hWmxijhmuDPwnT38fiGmwEp4Yf43sRpZZxXDeMnRlYhqt7CfGVzKajpuaoOamvOW/yEyd0exeDPQF6tecL8jgDGsqq0HCMQ8b2ELCsuBXc/4AdGMJxPJC5Qit4QWz0sSrJh7Hwpv8d5106U7drAruA+Ws4mXVbsasdHFX7+zy6n9B5qsvhFqeqrgQm0ZsVnOwhhqsqebn8x2GPDZXxwLPylOTx/h2C1+NmWwkip2bfHDAi7l7ZQXBEqkxkTibYxk8fFeLNU+imJX/VhdF9ra2v1z/n1lXfEN3L1k9w9dwotNtDahoZtJD5euTSic2+b6kO5X5n4RCCdSuh0pYuu5gOMdQwIm2PVlie6JyeCOVNG5886+EhJSizoUjzmhLfL7WkXBK4/a03EEBrJOZ9snplEqAteDsGs3H8l+HviF3J2kpRcxdGBSt7ZJrB1GWsOwSOHG+pGi/EWNyAEn/XHc49CYzeIMQbVVAsajRkt+N90Rc+ARxMQR4gWMYLnBqaLf7j9UNo4FHZOLvDs0sgKqrX1cUiXgnxI7rojsSELuB5MqNdq/JZjBveXEvbhDKbichwgY03+r1dtlIHhceJ/OX83VNVXGjXY68Z0LVKg3+qVsmsfYxgzt/1UxLblFnoTQCGRAaSrLUsktFsvsTlsCGeILrA93rZmQWaHWf0c7s0KdFdUrlNjpURaTSKXG4K9lor5oCcG9drI1FVVfdqKFXzqxjwWbYqBsMY+hrYK6zhWEnwnDg7s/e4xarazthcnjuSJau+IbfcU+JshT+KZmbSBrwqK+G43ZRP5+ZZuJfD+Edrj7sYNuPlEXb3c8L7J5lUJxsp05fXA0TDXhcPugN4aSlNg1fKeNuWXKkl1yKtRvhYBdymlviamXJvxHg7UnyXVcp0ZQKdpXaXTe0HgSD8bzshIzGDEbn3TteAeofkL0LxxV/mdIn2YtxK8V7jJij9m6G1to8v05sOD17OmWuHCGjvNhzQa2fv2ccXrZzIqO+k1EhkHpJtpVpF9fFXzY/0+qTOloA+rXiPWlfxtono42JnUvLFatowYnY7n9r+3hR7JmDbddzuBfXeXKrinYj7qHQbEfMS7L4rpNNKrJ0lFo9aZ5waVNoDYrptRbSDcTloFaC8Z7EsE4p2Xx9CEx7zCLtMH3A4/QtoqTlXt13pvTfkna4lQEu4t+pKegJTuIHq5m6qUbOMkq2iHmAcG00PyEWeJsKaMLzhVJKwxeshximNwDAvaWTI7zk8L2yhmI7LSqDyLsefU2Ppo1I4KFCFJSsvpjfu2Im134yvC/BYUktBN+nXgtuoIZYIv5sC6Ni0i4ge5eW/b82yf+aLSPtVsO0OwHZ9vV+fFmtQVEjZlXCV0wOz5tlcO4JxA37vTZUjcLJC9A3/5v93/+3ZLcVcojdKMba+HajioZR0FQ2GceCh3O0H3FeZz7VsirUo6hMeQFq1tOC0hsOV6JWbSYaH4gVVM7iodrfK6KzP5pjGpi8n/akeeS3N0rhO++1XlDrb8wS75C4UPBz+tXZHnuA9ZnLUPVvOy0UaJzv3Z+1wbDqoebf37vY8BRoewq8G+koYYSDHHiGKGq2xKq/KDaFiv2T+ls/mR1BbhbcCyqKpHW56Tftn73SY4m3Fif1p28OBe07NDtotLjWt7rBREWRS/rm2M+xn2P/38rekbCYxhyeYxdc/NhZ6Nfp9VQsi2XlXZDbnA8acWDbM0fq3qBQ78XwHd4nxcsolljFk/6G9Nk+JsrwNcyNlCGqcm5WnDBz7GalPmVUiLUKIaveODD/hmoSuL3tR/1ywTq9r6UQqwGOKZ5JVX/CZE1SP8CuAUisHURLBwlKTC4Kgl42e3FrF21Oq+08kMtMAEOgBof3hGBzE47v65RzzfU4nECmaHAUi/aSYVkZN4EGKQ5TpAHIimwG7LEmS6fRIE70x/GlU+aYYhr6YvUsx70PBjx6zmes2RENydtOuHwoVwSLOQ1D8POR7snTkcn0Th49JEloClpPi4Nmiteu7i5Qs6Lxcqmf5boF2ewNNXRwHTVhE6710aVfPsKVw31lk3SxR2svsmIXPaRVUEKIZrd5ELMZpaIRncrQmGH+6Y+WqIBg35x6/kMxLGV6eJet3Hsf+tp2gMO58LeSl3ZeKLn2LHAFeWWaOCUBc8cbAjYwWz/C9Z2PpHdpEDKFV9htmFGj0w85SlFqU1vtolj3oc8T4DZrvYjCh17/ve8+VtSSLvQNhXlSg4eBeDnbPVUQfHUVWfOh7HYRSDHJ5cbyQa09LWAOhdowcnuty6eKhha+Lpw6FNBrMik0glOX+UIYHeVyivvn7D8JraRCe009+Re/Wq8+0nmgUQVAMJm8k44JEMzVTNJ6sujE0s7g2wL7QC6qXhbylky61rruZ70R6SXGbX4gTa7tFCYQqQptmnMvZtAM0qmvTKDZdUsoOVKeX15lDrgsory2TrofDCUdml9TtNMYSOZ2BTbaJNU6tzL4FvLFtWQe8ZNQWZYjySPyItuuhdD0Sa8L80upLK+0GKLc35EQC7uFMRx8vCOhar/jBQRQj20EUBUzVsc8OMteOoO/KbYTD7YRFq3jijaKZXS1x0nfweMTMWTeahlXWLVoi8IzTKHwJCu68dSsdQC5EKVEMduo0pwtcdBgz7AqvXd9MigvtOFwaBNKqZcasu1S3FOeXEHP7W1RFv6RVSsRbbX4ZJMB8ZFvCAwvEarRf2A35T5jQcslx/LuYL6RFPr/EZfDbiSVwr4f2f5H8Ge9nfQecHjOUc6xn2P/v429b2gWA2PEY+nWAnnzbwYxPUgB97G/cBm6/PsKyRG+B9mn/vMGUs0yMIPfzoj/j4c4QkdcJQ5ZTVQ70rzK/0Uqz/mgB/4/+rqzdK8JaJdxTkmvJ83q4r0+6T7Uch96isSebKKCbOWXbbOLKPxxRxhpW1c5a1dP9u62WtGJol76XLe5bv9Xd8vrcNOTANbnKiVNwi7QdQUAEM5dbFDdiHNX2+UhOZk2jER18ZQ8qE0rXgBAvWjnIRcbdTHQjzjP0qCz91V5dzjckLc7KbFA2RSW1O98lvTF0c6f7ygOEU39JBHQuYuRZGaP+y5iadqW4Qi6vqIvgDeLDhivurdSWL+XlR8Umryr84ecjdv7KLp0tuZ8Zn8yFx7zMcJwuJPxneB003DkneErZVAhTO7IybN6W/gb3oiES0qvjVncjHpLiO6HOgtBIEt73okupnXI6BiYjQXINO+e5VZkl6aTHju/tmgtnrk5lRW8nrztQ/XdTpkx3wVC/9LFD1Hk9ze0qY9IgUeTzddh4paNBihkFRAKFNb4nSWbPXnpAmFX8BWBLiTRiyvZDuZzFS0heZgldH7L/s6cxNXxnTAF3QugLqmflUitcXdUH7qiSPezvt318Nf2J5/uePg3Y+CZHiOGnnF+53oca7isVPBZY+i1w14pLiF025TqpyF/6EdkLj+43vdt0GjYX57lyamM4WtliiNcfk65FK19RLfll+tJpu6kqIySbpz9P6fZ6/yGZN/iyNHAn6/7rSADWPji1n1BkpTzfuIvSkReVEizV0oCHh6cHNIpF7vBbC11OiEIQ5BwkSl9SMMhCpTWcaAMQpXi1u5TtORiLBE3f79ieMeUftJmkKTBX+XB3og4i1+0qU4np/Oz6jsv6Jwvy3vSfafqs8uH/PlrcRdF5GyxpjISAe9FRh8GY6/6bOBIUF26o7kWFGjStLnDUW6NIKjcLWAbMmPUMkWM+j3SCLCizkeXfNa08jziPk8Qng9eb9gyDDZAFvucdAmsWxSo0PhuSD7d+dBRDmkEz+8My0q1d+kSj2+1GVXMdzfI/I1XFWmOQslI4GSoSqhlXHDxTkSFHkHgI/GPNEaZdAgrzkjA+4bLjORinGG34PcKjeHW+rVXVBX5KKQ5clHKN1vYZ9YnfxJke8Tx25rM/N5vafKdDpmixXJVRNE+UoDdLwtgCIt0qoS/+a3KYIx40W56l4klM3A6kx0YpXKpV+SOnmbZlhqpHHFOYNIdzY4JuMB6MCuHjr/krB9N2FD0pQRe8HeEGotXS896/MzbovzkBOd9dxL4ijbpTSGjqlh2W6XFx8yOjr6OeiY6q6gT1xNsC4SwHv2eOesfSaW/2aU/5yDnuv1f1s2ddDdh+lUYF9vXK5nbMDhHNkc2RzZHNkc2RzZHNkc2RzZHNkc2RzZHNkc2RzZHNkc2RzZHNkc2RzZHNkf2v4HMYp9UVe9srhuXngKXAH5e8iTq1IrwkQc7cq9/+ubO7YEdWz/f+tb8f/ZE7rj4XcmKr91rd2z77s2V3wGvrFvwZteOp3HXCXLV8Y+Fj+XQtMMw+JoaBgUQP7FXKWYg4YbUR/Bov3mVH5D3pHGLjr0UZK4115przbXmWnOtudb/mS2x8zQcg3fA3t7WAY+LgmL31pd7z1qc1xnwYYSc5TwhlpOaXuu3iuy5+ezLjCTkifMcG+dWQIxa2/iB0lvwTeyy3qsNn786bqfD7dWpPL4zJPMqXo05b23Sf2s33SOITYPznLn+9f/QKDk3jvXHZbKaCowyPJwPMgypVGIGA4j6ZSGuogUKs49hBNb9xAUvyQo1g5gWCkbUL49JRI5WkZ692ZSu7JuMAJibb/B1pbpS0rlIg1oicZ5sVwyfjDxsoKngJtTLA4Cbp3dXPl6AZwJSww/IV1SWR6bn9J1YIbzBDlu8JYIbhHTTPy0EtgVP1daZK8HEOpPNwMGuFDfrp7+c6vza/DWD85Q+CVq6THL3BTkTrbgm2lLpPH2HaHae2bNkyB+TkMrQNEeiuwbzsA4hvO6SWfaHVAVbfVER2JbKqCEgU02IxIGpaFehZq/6Ng6TC3EKFxig/+y84u58WJ+YAQcSiJHpJZOgtXpWtnjJiy1IN9ihtV/DOH3ynL/DIu3bAaaH9/9iyzULKoPhXkioy+0xq9/UOoCxPcw7MYMm/WRsSLj0ZrfReTQQ+MLNryLMsaU49HhSwYLvm6CsenQaIy8ODe0/XZORRsWZPxwtGAkq9hFRwELTlJ4VT8OZE/CHID/dBk+uLCSZnSv3M/0GJB7z7ErKU9j1nNLunnXKnOKxgmdB9ufW58eiWg4F7DShvOu8h4UHfkwU3Lfe6aqd737ywAHcN+4L5ukbFhvz4xMqDVm3DuHevvlaFIvt+aj/SQP7iB7pslQkrHdpHMzTWx96rY9urdRE7gPYXpyTbq17bABlP07qlz9MJKZHE3PMGPDApjFr/g7Zylka2xc0auqh75F/UTq5JVrPKunuSXYLTThYENS4/VyY3wO3BW+b84/3m2vYH4qoCS7pY7K8XUeptLCPB36udTmTWtvXvF5pvjYfJArbMiBqpCoda8TzIiVS1X0Deenr/Njqlkpt5Nb9nqs9C0Yw0/gNH8Par6eFyTdW1kQOyuMH/NoUJnvk2cjo/vlvjDZHgrTHUcf3HHzjwuTzZeFAtHJwU2rwDzeEtDcqe5szB7n7RNSzIDM7jIIs2k6LE3PqdkFwNReKQXvMFZ8GTTqU+vboo2mUn0P+w8++duzYaPz5XrC8nkABVtYkuYcmRC5bdF0UKjr2c+38pTDGtn7zR2gluP1YlGnq/qaxU6OPSHf4668n4XrBZpMKzllGg+wI8ncylP8yzCrQXO2h75WnOlQFB7ImDoZEczcVtfzk77aL5qfvT3PYz7YoK5Uwwfk6kIy8ycqaF2jj1yKxBRvYvo4PkekSwjPKHbs8Sp0GqLti5dc+NrQfxmU9zwNMbBoTSWyTKufBH6ol2KnWqgWbZolyo27RT3teikGT1FHZHlTXY26wGCprMjYEes7089lI0WKWckOvPOfwuUWk1If9Nm7/EZfAVLfD20+fCP7gySdjIcID1ej0sbSe+eF+4zeoe10Win6+5VIzlrxssMjcz3U/F+I3z8PwePE3oXWOBVxOYgNxdCCgf9OYAmo3qfhYm64AolRPSgH2wAzGJae668cZwMNI7G6uVxW6OWFyeVFvgxPmd8UqCcfOtvC15RsqGyMHz8Ht2Ch0ZlVO3luttR/dXGhWrrKDRTW70gb7dOlksJewphsGckk82VqTF+dyejBd/8X1SZvH8iZq5LKoJmUbNWHZ8gGzQvblw0NQw4TNCWful29Qtqt4X67IOzwqb+h/fdLp7VnECfF9xejFSOfxFcCMOgMfc7F6ehX7s8bYUaOTaDVwWqHNjqhg/vwAvhkUNaPQOCuOmEt+vlS/oFeUliOxPAsADkOBXINQ/6876L7JtMkEUZ1BqNRrmmllmqSiyXTOpe7H65SNvd07b2eK0PJ0BravmehZhz4/uGV/W5KnYoMd0rnp7UD6hO7o4K2aqx9/o59AJ3FMA9SnP37oWXBHjCHG3klz6/fITMuk4Xc7Qdt3k08+bDjmj4rbzXX+jtKTyZt2ZQnlXc+bN9PypOaxloQmFiYgkTu4+OwYjndITw1qU6ZyjqCZmuYTUNEvj671IpZVoY+MscfTGMpxZhm6icobP6pM+yQRLvb3Uvh6m+2kRaTTJXshOL/KTKV5Z994mnnhJs+CTzIYfmkM8ZTv9DLenBS6SOk3ajYxx7du8Fzm3GgoGj0fMPyd8LviSM+gIg/7DwWSH29atyEYw03WR9KHqRLAiWgpRmkL+UdrrSbkzlcP7yZcqaT1pmbScOLubUECATsJijcl7pVntL3UyCMvZVQEJ2BZcz90b9HA5wkL0011X+WO9+SZe+rzCpBXpuGevnSgHzhmiuclEynAV3I4rc+jx+em0uF3sG2/hC3zbsJSI9vQzWMmaJOVNDFIpWCbcDRW6JGbIt+ioBFm06AI93TTTbawl17uU/R6uLc1pBlj6iO2ico1x+oOgw6uS4/ubQg7STxxhAFi7Zv+eP3sAbznjrLcL53IyKjJRT8/2ugYy7xd5+HbFBaQTvyaesM6djXRZVdbWoIeOUBZIjiQWqCkgs5LSOCi1O3VDgd7QSdIzVQvC60a3HKSO+xP4NbtcU4/9anzwEGVUU7kTJ0FDJjHmu8seXHLoZGr+1/sFScuzDavOVSl3DMNhweptJqXyMipjT3Tay6ZLdBhl29Tv+jpJ8Fv5nlSKRGH/Y7eoKXd6p10hxzpm6TipU+SzVEYpUkSeDz1DF6zZLAvj7tLnlE6GXPScNJiGUNFKZXb+XF1LMcCiSisBHnjcECq/HYitZlG9XI7VZSrOrGI9LXHJwMBbSlg3RVxXwSEVTD5OAXwYqQkQgXW34hI+DJp3V/SHLYHe/76UVFTr3KNZ0Hp5MkTTaI+3gfOj1t2WL+mQA+IwvamSzJm3EKlapi1jPqOJ+nmtftTbP8vTjoAYw9JFxnO9acvPdSUFgOr/MgPXAYNPhKch3jvXKTynQgp+qbuaBNtCSiTPDnJPtafH97czGVn6FmXu8VFx/rbHJ5JKJaDDfTCrw7t9zEgfvnW1bv5RnoacaLhNLyKyG1eUS3fuX9sZcvAAv0naGme9KV0MSc5x29mrTgMVCiVk2tewassOvF7J8zJZyOVF8ObEvoo4iZICPXe3oI3D/SdjYBV1oHI4skeUHo5sv+AsuRsiBNbYrUGrTcWqYNHmGVHChgJrvVKLg3iCCZoalVOQJJbUyQOhbRouNJ5G2bJNbnQ4RQqqjCCWH3hxvRDL4Fn/TTtPK2JJprR4L/yu8dc41mVmB6/l/FsKNGR1sUzw3Nrb7qAruaR6xMFgNBoUXpqftRA000kA/QX6DL/pmsOJImqVx46yS+OEs7jpuy5ieu5cy0c/QDNd/ukpFu0Trl5MyZDav1SqBzTb++OSz9Ei5auyJQ4Ymz7R+m1h6nRIhEvuftxLZvbi4jzKfJg2kwK1wgOzTOQjHr6LvGR9ckCyCOrSch5dtY4bGDDNblF49GFh0yILaEmxEala1hT5orDkKT0XzI49b1508B4XPO+Pm8o18w24HPHHRH/gHRr6sb08mLnT6b9rNQL4jL3U4nk/lufo0rDbygi9TZkzPafkCzK4/Oi0hZ2NG0A1uR/yoNqb/olUnxElA7YcnhsdGys2ePEAK8FHA2kDc77IvhB0I6gTId331c2f3sV2naugtbclcfwv54KxU/m9TbfwI9OZpc5lkU5VrCxkvb31tp7Oj4Eq4H8NLYQdDPzLNE6nuI6plcqI0I0/1J9BDXuWZ734vneN9y8SjGJxRcxXns/RqU/OTQAvGhyTxuE7rozJv8YXfGhc3ZXTnLc+tJfBcLiSPmJuEHvGVApp33nPzKu+ofspjWFLQBtaK1tScRnpAk1vekBPWlU1vv8xyvBt471L1iJBpMisKY+VwlT+uON6ouiX3ayMoeqvS5PanBYyzXlXffeF98uqCLik64TudW2wWvWNa3s1M9g7cDL00p9bxpF29MX5JPvpL/KFHhAznKqq/gD/XOCknTn6uTzH3khnWsrqZGDKdWqMFDqRrHA6/DlDMbJRJTmfj57cbKb390cefcb26svnXVNZojDIKaeu5449ieoX7aNymVuo/KsKNzWmyvVU7fEN4cp0EC/W3vM6VVOl/0yBVv+uWTFzT2imqQ3nImeFwHx7Ep+1/Ohqhw/R3rGYMDViaZRo0dr7VfH+hF7Wl1faTdi5TTmv301E6fDCFziKEE4U6tf5IqfV8wwCJCgNhPqktxCXXr7JgZygjLOuerZWcsi+uCNVb8sXLIHAuTmQzCjAz4OZaimix35dRs3oiUvt7sX4VGF7n7szJ34fQ2LSPP5YPO4arSGiPnsYRRGW0KcuLeTxWZZv19LeASyTUmXLAq8u+WVyvt131cTOxS57TmXWwDTyWW5QRrbv//SdBZPoeg8pD2ttQYp0BTxy4Wwv1qeunLu3n3B9vQnoxycp09s/f7MYq90jkUGBHgwX/zozKc0DoXWYHadQo8HhQZNtlunq6vlA40FVYpd8mqbITIIQhr8UFmQMVbwYSWRF+SsX2pqz4W/cJ5IqiSgtB2BuXtSRYNr0RufYMcQOyM0e6ngZz78mLGXaXZGuJXbE3B/Zc7ruA+CuwAMAKio5XvJHW7FXedPsrjag8fqoNbU5WA/IPPFP+/7O0rAEvD7L+vnt8eW/MBHrIA9r3gytACupxOf4sQ4r9CyQ9ad9vXxzyJf94u/aQccjog4AqSdqaWilWmuEdAjNPcdL48tenfoeppZOPpoy1e6Uj7vcHyqG8w7ESErEx+KADUxnAAbQ8PiBl9Wo6ftPq9+W+b4opnflgl8VejPC3/W4FAVUTN/5kdn/nF1O2hSjbUHD7/18kp0ZE4t12aW2NuWvSyPn2xIXax/pLLrns+woBzqIt4sPBalJ9otazNmyLi19EN1S0g34cOIFAMVa/1I9ebLG5v9Um4i+uyDStuSrYX+4vjB8Vrn5d07w3dQPv3s6/8HUEsDBBQAAgAIACmMN1BYm+sGTQAAAGwAAAAbAAAAdW5pdmVyc2FsL3VuaXZlcnNhbC5wbmcueG1ss7GvyM1RKEstKs7Mz7NVMtQzULK34+WyKShKLctMLVeoAIoZ6RlAgJJCpa2SCRK3PDOlJAOowtjSHCGYkZqZnlECFDUwsYCL6gMNBQBQSwECAAAUAAIACACHk9dGiiTiqPoCAACwCAAAFAAAAAAAAAABAAAAAAAAAAAAdW5pdmVyc2FsL3BsYXllci54bWxQSwECAAAUAAIACAApjDdQjlXbtYc1AAD+cgAAFwAAAAAAAAAAAAAAAAAsAwAAdW5pdmVyc2FsL3VuaXZlcnNhbC5wbmdQSwECAAAUAAIACAApjDdQWJvrBk0AAABsAAAAGwAAAAAAAAABAAAAAADoOAAAdW5pdmVyc2FsL3VuaXZlcnNhbC5wbmcueG1sUEsFBgAAAAADAAMA0AAAAG45AAAAAA=="/>
  <p:tag name="ISPRING_PRESENTATION_TITLE" val="python"/>
  <p:tag name="ISPRING_ULTRA_SCORM_COURSE_ID" val="CAFB2DE4-582A-4E59-8BAE-E5934C45429C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Каталог"/>
  <p:tag name="ISPRINGCLOUDFOLDERID" val="0"/>
  <p:tag name="ISPRINGCLOUDFOLDERPATH" val="Каталог"/>
  <p:tag name="ISPRING_OUTPUT_FOLDER" val="C:\Users\vinog\OneDrive\Рабочий стол\циклы"/>
  <p:tag name="ISPRING_RESOURCE_PATHS_HASH_PRESENTER" val="fd3e35921c4db7eb6c38b229cb4f87d6297a4e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</TotalTime>
  <Words>185</Words>
  <Application>Microsoft Office PowerPoint</Application>
  <PresentationFormat>Широкоэкранный</PresentationFormat>
  <Paragraphs>54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Academy</vt:lpstr>
      <vt:lpstr>Adobe Arabic</vt:lpstr>
      <vt:lpstr>Arial</vt:lpstr>
      <vt:lpstr>Calibri</vt:lpstr>
      <vt:lpstr>Calibri Light</vt:lpstr>
      <vt:lpstr>Тема Office</vt:lpstr>
      <vt:lpstr> Python</vt:lpstr>
      <vt:lpstr>Цикл –  многократное выполнение одинаковых действий (команд, операторов, инструкций) </vt:lpstr>
      <vt:lpstr>2 типа циклов   1. цикл с известным числом шагов  FOR - цикл с параметром  2. цикл с неизвестным числом шагов  (цикл с условием)  While - цикл с предусловием (ДО, ПОКА),  Repeat - цикл с постусловием (ПОСЛЕ)    </vt:lpstr>
      <vt:lpstr>Цикл с условием (предусловие)    </vt:lpstr>
      <vt:lpstr>Цикл с условием: поиск максимальной цифры    </vt:lpstr>
      <vt:lpstr>Цикл с условием: Алгоритм ЕВКЛИДА    </vt:lpstr>
      <vt:lpstr> ПРОГРАММА на PYTHON (модифицированный алгоритм Евклида для натуральных чисел)  a, b = map(int, (input().split())) while a ! =0  and b ! = 0 :    if a &gt; b:     a = a % b   else:       b = b % a   print (a+b)     </vt:lpstr>
      <vt:lpstr>Циклы с постусловием    </vt:lpstr>
      <vt:lpstr>ИСТОЧНИК: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Vladimir</dc:creator>
  <cp:lastModifiedBy>Vladimir</cp:lastModifiedBy>
  <cp:revision>49</cp:revision>
  <dcterms:created xsi:type="dcterms:W3CDTF">2020-02-08T13:47:39Z</dcterms:created>
  <dcterms:modified xsi:type="dcterms:W3CDTF">2020-02-23T09:22:35Z</dcterms:modified>
</cp:coreProperties>
</file>